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3" r:id="rId2"/>
  </p:sldMasterIdLst>
  <p:notesMasterIdLst>
    <p:notesMasterId r:id="rId20"/>
  </p:notesMasterIdLst>
  <p:sldIdLst>
    <p:sldId id="256" r:id="rId3"/>
    <p:sldId id="445" r:id="rId4"/>
    <p:sldId id="437" r:id="rId5"/>
    <p:sldId id="446" r:id="rId6"/>
    <p:sldId id="447" r:id="rId7"/>
    <p:sldId id="448" r:id="rId8"/>
    <p:sldId id="449" r:id="rId9"/>
    <p:sldId id="451" r:id="rId10"/>
    <p:sldId id="452" r:id="rId11"/>
    <p:sldId id="453" r:id="rId12"/>
    <p:sldId id="459" r:id="rId13"/>
    <p:sldId id="454" r:id="rId14"/>
    <p:sldId id="455" r:id="rId15"/>
    <p:sldId id="515" r:id="rId16"/>
    <p:sldId id="457" r:id="rId17"/>
    <p:sldId id="458" r:id="rId18"/>
    <p:sldId id="444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00"/>
    <a:srgbClr val="000000"/>
    <a:srgbClr val="FFFFFF"/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23"/>
    <p:restoredTop sz="94630"/>
  </p:normalViewPr>
  <p:slideViewPr>
    <p:cSldViewPr snapToGrid="0">
      <p:cViewPr varScale="1">
        <p:scale>
          <a:sx n="165" d="100"/>
          <a:sy n="165" d="100"/>
        </p:scale>
        <p:origin x="3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PingFang TC Thin" panose="020B0200000000000000" pitchFamily="34" charset="-120"/>
                <a:ea typeface="PingFang TC Thin" panose="020B0200000000000000" pitchFamily="34" charset="-120"/>
              </a:defRPr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PingFang TC Thin" panose="020B0200000000000000" pitchFamily="34" charset="-120"/>
                <a:ea typeface="PingFang TC Thin" panose="020B0200000000000000" pitchFamily="34" charset="-120"/>
              </a:defRPr>
            </a:lvl1pPr>
          </a:lstStyle>
          <a:p>
            <a:fld id="{A4EC3685-9B28-6A4A-924D-C1BC998BFBE9}" type="datetimeFigureOut">
              <a:rPr kumimoji="1" lang="zh-TW" altLang="en-US" smtClean="0"/>
              <a:pPr/>
              <a:t>2020/10/7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PingFang TC Thin" panose="020B0200000000000000" pitchFamily="34" charset="-120"/>
                <a:ea typeface="PingFang TC Thin" panose="020B0200000000000000" pitchFamily="34" charset="-120"/>
              </a:defRPr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PingFang TC Thin" panose="020B0200000000000000" pitchFamily="34" charset="-120"/>
                <a:ea typeface="PingFang TC Thin" panose="020B0200000000000000" pitchFamily="34" charset="-120"/>
              </a:defRPr>
            </a:lvl1pPr>
          </a:lstStyle>
          <a:p>
            <a:fld id="{8D77919A-BBCB-BC4C-BA96-997795B5D5BE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64163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PingFang TC Thin" panose="020B0200000000000000" pitchFamily="34" charset="-120"/>
        <a:ea typeface="PingFang TC Thin" panose="020B0200000000000000" pitchFamily="34" charset="-120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PingFang TC Thin" panose="020B0200000000000000" pitchFamily="34" charset="-120"/>
        <a:ea typeface="PingFang TC Thin" panose="020B0200000000000000" pitchFamily="34" charset="-120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PingFang TC Thin" panose="020B0200000000000000" pitchFamily="34" charset="-120"/>
        <a:ea typeface="PingFang TC Thin" panose="020B0200000000000000" pitchFamily="34" charset="-120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PingFang TC Thin" panose="020B0200000000000000" pitchFamily="34" charset="-120"/>
        <a:ea typeface="PingFang TC Thin" panose="020B0200000000000000" pitchFamily="34" charset="-120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PingFang TC Thin" panose="020B0200000000000000" pitchFamily="34" charset="-120"/>
        <a:ea typeface="PingFang TC Thin" panose="020B0200000000000000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5" Type="http://schemas.microsoft.com/office/2007/relationships/hdphoto" Target="../media/hdphoto2.wdp"/><Relationship Id="rId4" Type="http://schemas.openxmlformats.org/officeDocument/2006/relationships/image" Target="../media/image19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irrors.creativecommons.org/presskit/buttons/88x31/png/by-nc-sa.png">
            <a:extLst>
              <a:ext uri="{FF2B5EF4-FFF2-40B4-BE49-F238E27FC236}">
                <a16:creationId xmlns:a16="http://schemas.microsoft.com/office/drawing/2014/main" id="{8961A33C-907E-6A49-99CC-DD648606B8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941" y="5743181"/>
            <a:ext cx="2796117" cy="97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D9CDAD3-5DCE-8544-B3F7-5593D585A7D4}"/>
              </a:ext>
            </a:extLst>
          </p:cNvPr>
          <p:cNvSpPr/>
          <p:nvPr userDrawn="1"/>
        </p:nvSpPr>
        <p:spPr>
          <a:xfrm>
            <a:off x="138793" y="99517"/>
            <a:ext cx="68014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1200" dirty="0">
                <a:solidFill>
                  <a:schemeClr val="bg2">
                    <a:lumMod val="50000"/>
                  </a:schemeClr>
                </a:solidFill>
              </a:rPr>
              <a:t>https://pixabay.com/vectors/magnifying-glass-magnifier-glass-189254/</a:t>
            </a:r>
          </a:p>
          <a:p>
            <a:r>
              <a:rPr lang="en" altLang="zh-TW" sz="1200" dirty="0">
                <a:solidFill>
                  <a:schemeClr val="bg2">
                    <a:lumMod val="50000"/>
                  </a:schemeClr>
                </a:solidFill>
              </a:rPr>
              <a:t>https://</a:t>
            </a:r>
            <a:r>
              <a:rPr lang="en" altLang="zh-TW" sz="1200" dirty="0" err="1">
                <a:solidFill>
                  <a:schemeClr val="bg2">
                    <a:lumMod val="50000"/>
                  </a:schemeClr>
                </a:solidFill>
              </a:rPr>
              <a:t>zh.wikipedia.org</a:t>
            </a:r>
            <a:r>
              <a:rPr lang="en" altLang="zh-TW" sz="1200" dirty="0">
                <a:solidFill>
                  <a:schemeClr val="bg2">
                    <a:lumMod val="50000"/>
                  </a:schemeClr>
                </a:solidFill>
              </a:rPr>
              <a:t>/wiki/Linux</a:t>
            </a:r>
            <a:endParaRPr lang="zh-TW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E573DCF5-AF96-7E47-ADB1-DD82D09C40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577877" y="3804744"/>
            <a:ext cx="2926499" cy="3511799"/>
          </a:xfrm>
          <a:prstGeom prst="rect">
            <a:avLst/>
          </a:prstGeom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ED957DAA-4F95-8D44-8779-4454330591F5}"/>
              </a:ext>
            </a:extLst>
          </p:cNvPr>
          <p:cNvGrpSpPr/>
          <p:nvPr userDrawn="1"/>
        </p:nvGrpSpPr>
        <p:grpSpPr>
          <a:xfrm>
            <a:off x="7588469" y="-1076420"/>
            <a:ext cx="6668545" cy="6785165"/>
            <a:chOff x="8180279" y="-801226"/>
            <a:chExt cx="5578901" cy="5676465"/>
          </a:xfrm>
        </p:grpSpPr>
        <p:pic>
          <p:nvPicPr>
            <p:cNvPr id="14" name="圖片 13" descr="一張含有 光, 食物, 畫畫 的圖片&#10;&#10;自動產生的描述">
              <a:extLst>
                <a:ext uri="{FF2B5EF4-FFF2-40B4-BE49-F238E27FC236}">
                  <a16:creationId xmlns:a16="http://schemas.microsoft.com/office/drawing/2014/main" id="{5B016B0D-7D4A-8E4B-8332-6FDD25BD2C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8430440" y="64349"/>
              <a:ext cx="2539290" cy="2976246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9B0404A1-A376-9943-96A8-7999D74F6C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 rot="15300000">
              <a:off x="8131497" y="-752444"/>
              <a:ext cx="5676465" cy="5578901"/>
            </a:xfrm>
            <a:prstGeom prst="rect">
              <a:avLst/>
            </a:prstGeom>
          </p:spPr>
        </p:pic>
      </p:grp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1283597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004459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587581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3577221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75530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irrors.creativecommons.org/presskit/buttons/88x31/png/by-nc-sa.png">
            <a:extLst>
              <a:ext uri="{FF2B5EF4-FFF2-40B4-BE49-F238E27FC236}">
                <a16:creationId xmlns:a16="http://schemas.microsoft.com/office/drawing/2014/main" id="{8961A33C-907E-6A49-99CC-DD648606B8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69941" y="5743181"/>
            <a:ext cx="2796117" cy="97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0917A91C-AC1A-1E47-AB97-0E55BDBDE6DA}"/>
              </a:ext>
            </a:extLst>
          </p:cNvPr>
          <p:cNvSpPr txBox="1">
            <a:spLocks/>
          </p:cNvSpPr>
          <p:nvPr userDrawn="1"/>
        </p:nvSpPr>
        <p:spPr>
          <a:xfrm>
            <a:off x="1073426" y="86626"/>
            <a:ext cx="11118574" cy="1026635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+mj-cs"/>
              </a:defRPr>
            </a:lvl1pPr>
          </a:lstStyle>
          <a:p>
            <a:pPr algn="r"/>
            <a:r>
              <a:rPr lang="zh-TW" altLang="en-US" sz="4000" b="0" i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作業系統概論</a:t>
            </a:r>
            <a:r>
              <a:rPr lang="zh-TW" altLang="en-US" sz="4000" b="0" i="0" baseline="3000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基於</a:t>
            </a:r>
            <a:r>
              <a:rPr lang="en-US" altLang="zh-TW" sz="4000" b="0" i="0" baseline="3000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GNU/Linux</a:t>
            </a:r>
            <a:endParaRPr lang="zh-TW" altLang="en-US" sz="4000" b="0" i="0" baseline="30000">
              <a:effectLst>
                <a:glow rad="101600">
                  <a:schemeClr val="bg1">
                    <a:alpha val="60000"/>
                  </a:schemeClr>
                </a:glow>
              </a:effectLst>
              <a:latin typeface="Source Han Sans TW Light" panose="020B0300000000000000" pitchFamily="34" charset="-128"/>
              <a:ea typeface="Source Han Sans TW Light" panose="020B0300000000000000" pitchFamily="34" charset="-128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0CD2E62-7DD4-EE4B-9786-6BD72A3BBAD9}"/>
              </a:ext>
            </a:extLst>
          </p:cNvPr>
          <p:cNvSpPr txBox="1"/>
          <p:nvPr userDrawn="1"/>
        </p:nvSpPr>
        <p:spPr>
          <a:xfrm>
            <a:off x="1073426" y="1113261"/>
            <a:ext cx="11118574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b="0" i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中正大學，資工系，作業系統實驗室，副教授 羅習五，</a:t>
            </a:r>
            <a:r>
              <a:rPr lang="en-US" altLang="zh-TW" sz="1800" b="0" i="0" err="1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shiwulo@gmail.com</a:t>
            </a:r>
            <a:endParaRPr lang="zh-TW" altLang="en-US" sz="1800" b="0" i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Source Han Sans TW Light" panose="020B0300000000000000" pitchFamily="34" charset="-128"/>
              <a:ea typeface="Source Han Sans TW Light" panose="020B0300000000000000" pitchFamily="34" charset="-128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30C5F69-F00C-2B49-99A5-ECFB7CC037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34594" y="0"/>
            <a:ext cx="10502297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2767054" y="2932866"/>
            <a:ext cx="6502887" cy="3925134"/>
          </a:xfrm>
          <a:noFill/>
        </p:spPr>
        <p:txBody>
          <a:bodyPr anchor="ctr">
            <a:noAutofit/>
          </a:bodyPr>
          <a:lstStyle>
            <a:lvl1pPr algn="ctr">
              <a:defRPr sz="9600" b="0" i="0" baseline="0">
                <a:ln>
                  <a:solidFill>
                    <a:schemeClr val="accent1"/>
                  </a:solidFill>
                </a:ln>
                <a:solidFill>
                  <a:schemeClr val="tx1"/>
                </a:solidFill>
                <a:effectLst>
                  <a:glow rad="25400">
                    <a:schemeClr val="bg1"/>
                  </a:glow>
                </a:effectLst>
                <a:latin typeface="Source Han Sans TW Normal" panose="020B0400000000000000" pitchFamily="34" charset="-128"/>
                <a:ea typeface="Source Han Sans TW Normal" panose="020B0400000000000000" pitchFamily="34" charset="-128"/>
                <a:cs typeface="Consolas" panose="020B0609020204030204" pitchFamily="49" charset="0"/>
              </a:defRPr>
            </a:lvl1pPr>
          </a:lstStyle>
          <a:p>
            <a:r>
              <a:rPr kumimoji="1" lang="zh-TW" altLang="en-US" dirty="0"/>
              <a:t>標題</a:t>
            </a:r>
          </a:p>
        </p:txBody>
      </p:sp>
    </p:spTree>
    <p:extLst>
      <p:ext uri="{BB962C8B-B14F-4D97-AF65-F5344CB8AC3E}">
        <p14:creationId xmlns:p14="http://schemas.microsoft.com/office/powerpoint/2010/main" val="35670529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室外, 地面, 水 的圖片&#10;&#10;自動產生的描述">
            <a:extLst>
              <a:ext uri="{FF2B5EF4-FFF2-40B4-BE49-F238E27FC236}">
                <a16:creationId xmlns:a16="http://schemas.microsoft.com/office/drawing/2014/main" id="{5AD13EA5-D89C-0749-BE9D-8C818381A0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326543" cy="7868443"/>
          </a:xfrm>
          <a:prstGeom prst="rect">
            <a:avLst/>
          </a:prstGeom>
          <a:solidFill>
            <a:srgbClr val="0096FF"/>
          </a:solidFill>
        </p:spPr>
      </p:pic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1073426" y="1703672"/>
            <a:ext cx="11118574" cy="3385163"/>
          </a:xfrm>
          <a:solidFill>
            <a:srgbClr val="FFFFFF">
              <a:alpha val="50000"/>
            </a:srgbClr>
          </a:solidFill>
        </p:spPr>
        <p:txBody>
          <a:bodyPr anchor="b">
            <a:noAutofit/>
          </a:bodyPr>
          <a:lstStyle>
            <a:lvl1pPr algn="r">
              <a:defRPr sz="11500" b="0" i="0" baseline="0">
                <a:ln>
                  <a:solidFill>
                    <a:schemeClr val="accent1"/>
                  </a:solidFill>
                </a:ln>
                <a:solidFill>
                  <a:schemeClr val="tx1"/>
                </a:solidFill>
                <a:effectLst>
                  <a:glow rad="25400">
                    <a:schemeClr val="bg1"/>
                  </a:glow>
                </a:effectLst>
                <a:latin typeface="Source Han Sans TW Medium" panose="020B0500000000000000" pitchFamily="34" charset="-128"/>
                <a:ea typeface="Source Han Sans TW Medium" panose="020B0500000000000000" pitchFamily="34" charset="-128"/>
                <a:cs typeface="Consolas" panose="020B0609020204030204" pitchFamily="49" charset="0"/>
              </a:defRPr>
            </a:lvl1pPr>
          </a:lstStyle>
          <a:p>
            <a:r>
              <a:rPr kumimoji="1" lang="zh-TW" altLang="en-US" dirty="0"/>
              <a:t>標題</a:t>
            </a:r>
          </a:p>
        </p:txBody>
      </p:sp>
      <p:pic>
        <p:nvPicPr>
          <p:cNvPr id="1026" name="Picture 2" descr="https://mirrors.creativecommons.org/presskit/buttons/88x31/png/by-nc-sa.png">
            <a:extLst>
              <a:ext uri="{FF2B5EF4-FFF2-40B4-BE49-F238E27FC236}">
                <a16:creationId xmlns:a16="http://schemas.microsoft.com/office/drawing/2014/main" id="{8961A33C-907E-6A49-99CC-DD648606B8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69941" y="5743181"/>
            <a:ext cx="2796117" cy="97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64D516F-ACD2-E348-AB39-2C31C57E2438}"/>
              </a:ext>
            </a:extLst>
          </p:cNvPr>
          <p:cNvSpPr/>
          <p:nvPr userDrawn="1"/>
        </p:nvSpPr>
        <p:spPr>
          <a:xfrm>
            <a:off x="324465" y="5743181"/>
            <a:ext cx="2723535" cy="978294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背景圖來源：</a:t>
            </a:r>
            <a:r>
              <a:rPr kumimoji="1" lang="en" altLang="zh-TW" sz="1200" b="0" i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 https://</a:t>
            </a:r>
            <a:r>
              <a:rPr kumimoji="1" lang="en" altLang="zh-TW" sz="1200" b="0" i="0" err="1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www.wallsauce.com</a:t>
            </a:r>
            <a:r>
              <a:rPr kumimoji="1" lang="en" altLang="zh-TW" sz="1200" b="0" i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/</a:t>
            </a:r>
            <a:r>
              <a:rPr kumimoji="1" lang="en" altLang="zh-TW" sz="1200" b="0" i="0" err="1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eu</a:t>
            </a:r>
            <a:r>
              <a:rPr kumimoji="1" lang="en" altLang="zh-TW" sz="1200" b="0" i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/designer-wallpaper-murals/natural-history-museum-dinosaurs-pattern-wall-mural</a:t>
            </a:r>
            <a:endParaRPr kumimoji="1" lang="zh-TW" altLang="en-US" sz="1200" b="0" i="0">
              <a:solidFill>
                <a:schemeClr val="tx1"/>
              </a:solidFill>
              <a:latin typeface="Source Han Sans TW Light" panose="020B0300000000000000" pitchFamily="34" charset="-128"/>
              <a:ea typeface="Source Han Sans TW Light" panose="020B0300000000000000" pitchFamily="34" charset="-128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FAE9A56-1AD3-A741-AE74-3352E51A7A65}"/>
              </a:ext>
            </a:extLst>
          </p:cNvPr>
          <p:cNvSpPr/>
          <p:nvPr userDrawn="1"/>
        </p:nvSpPr>
        <p:spPr>
          <a:xfrm>
            <a:off x="3431458" y="5743181"/>
            <a:ext cx="5476568" cy="978294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b="0" i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創作共用</a:t>
            </a:r>
            <a:r>
              <a:rPr lang="en-US" altLang="zh-TW" sz="1800" b="0" i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-</a:t>
            </a:r>
            <a:r>
              <a:rPr lang="zh-TW" altLang="en-US" sz="1800" b="0" i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姓名   標示</a:t>
            </a:r>
            <a:r>
              <a:rPr lang="en-US" altLang="zh-TW" sz="1800" b="0" i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-</a:t>
            </a:r>
            <a:r>
              <a:rPr lang="zh-TW" altLang="en-US" sz="1800" b="0" i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非商業性</a:t>
            </a:r>
            <a:r>
              <a:rPr lang="en-US" altLang="zh-TW" sz="1800" b="0" i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-</a:t>
            </a:r>
            <a:r>
              <a:rPr lang="zh-TW" altLang="en-US" sz="1800" b="0" i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相同方式分享</a:t>
            </a:r>
            <a:endParaRPr kumimoji="1" lang="zh-TW" altLang="en-US" sz="1800" b="0" i="0">
              <a:solidFill>
                <a:schemeClr val="tx1"/>
              </a:solidFill>
              <a:latin typeface="Source Han Sans TW Light" panose="020B0300000000000000" pitchFamily="34" charset="-128"/>
              <a:ea typeface="Source Han Sans TW Light" panose="020B0300000000000000" pitchFamily="34" charset="-128"/>
            </a:endParaRPr>
          </a:p>
          <a:p>
            <a:pPr algn="ctr"/>
            <a:r>
              <a:rPr kumimoji="1" lang="en-US" altLang="zh-TW" sz="1800" b="0" i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CC-BY-NC-SA</a:t>
            </a:r>
            <a:endParaRPr kumimoji="1" lang="zh-TW" altLang="en-US" sz="1800" b="0" i="0">
              <a:solidFill>
                <a:schemeClr val="tx1"/>
              </a:solidFill>
              <a:latin typeface="Source Han Sans TW Light" panose="020B0300000000000000" pitchFamily="34" charset="-128"/>
              <a:ea typeface="Source Han Sans TW Light" panose="020B0300000000000000" pitchFamily="34" charset="-128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0917A91C-AC1A-1E47-AB97-0E55BDBDE6DA}"/>
              </a:ext>
            </a:extLst>
          </p:cNvPr>
          <p:cNvSpPr txBox="1">
            <a:spLocks/>
          </p:cNvSpPr>
          <p:nvPr userDrawn="1"/>
        </p:nvSpPr>
        <p:spPr>
          <a:xfrm>
            <a:off x="1073426" y="86626"/>
            <a:ext cx="11118574" cy="1026635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+mj-cs"/>
              </a:defRPr>
            </a:lvl1pPr>
          </a:lstStyle>
          <a:p>
            <a:pPr algn="r"/>
            <a:r>
              <a:rPr lang="zh-TW" altLang="en-US" sz="4000" b="0" i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作業系統概論</a:t>
            </a:r>
            <a:r>
              <a:rPr lang="zh-TW" altLang="en-US" sz="4000" b="0" i="0" baseline="3000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基於</a:t>
            </a:r>
            <a:r>
              <a:rPr lang="en-US" altLang="zh-TW" sz="4000" b="0" i="0" baseline="3000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GNU/Linux</a:t>
            </a:r>
            <a:endParaRPr lang="zh-TW" altLang="en-US" sz="4000" b="0" i="0" baseline="30000">
              <a:effectLst>
                <a:glow rad="101600">
                  <a:schemeClr val="bg1">
                    <a:alpha val="60000"/>
                  </a:schemeClr>
                </a:glow>
              </a:effectLst>
              <a:latin typeface="Source Han Sans TW Light" panose="020B0300000000000000" pitchFamily="34" charset="-128"/>
              <a:ea typeface="Source Han Sans TW Light" panose="020B0300000000000000" pitchFamily="34" charset="-128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0CD2E62-7DD4-EE4B-9786-6BD72A3BBAD9}"/>
              </a:ext>
            </a:extLst>
          </p:cNvPr>
          <p:cNvSpPr txBox="1"/>
          <p:nvPr userDrawn="1"/>
        </p:nvSpPr>
        <p:spPr>
          <a:xfrm>
            <a:off x="1073426" y="1113261"/>
            <a:ext cx="11118574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b="0" i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中正大學，資工系，作業系統實驗室，副教授 羅習五，</a:t>
            </a:r>
            <a:r>
              <a:rPr lang="en-US" altLang="zh-TW" sz="1800" b="0" i="0" err="1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shiwulo@gmail.com</a:t>
            </a:r>
            <a:endParaRPr lang="zh-TW" altLang="en-US" sz="1800" b="0" i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Source Han Sans TW Light" panose="020B0300000000000000" pitchFamily="34" charset="-128"/>
              <a:ea typeface="Source Han Sans TW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84720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irrors.creativecommons.org/presskit/buttons/88x31/png/by-nc-sa.png">
            <a:extLst>
              <a:ext uri="{FF2B5EF4-FFF2-40B4-BE49-F238E27FC236}">
                <a16:creationId xmlns:a16="http://schemas.microsoft.com/office/drawing/2014/main" id="{8961A33C-907E-6A49-99CC-DD648606B8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69941" y="5743181"/>
            <a:ext cx="2796117" cy="97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0917A91C-AC1A-1E47-AB97-0E55BDBDE6DA}"/>
              </a:ext>
            </a:extLst>
          </p:cNvPr>
          <p:cNvSpPr txBox="1">
            <a:spLocks/>
          </p:cNvSpPr>
          <p:nvPr userDrawn="1"/>
        </p:nvSpPr>
        <p:spPr>
          <a:xfrm>
            <a:off x="1073426" y="86626"/>
            <a:ext cx="11118574" cy="1026635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+mj-cs"/>
              </a:defRPr>
            </a:lvl1pPr>
          </a:lstStyle>
          <a:p>
            <a:pPr algn="r"/>
            <a:r>
              <a:rPr lang="zh-TW" altLang="en-US" sz="4000" b="0" i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作業系統概論</a:t>
            </a:r>
            <a:r>
              <a:rPr lang="zh-TW" altLang="en-US" sz="4000" b="0" i="0" baseline="3000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基於</a:t>
            </a:r>
            <a:r>
              <a:rPr lang="en-US" altLang="zh-TW" sz="4000" b="0" i="0" baseline="3000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GNU/Linux</a:t>
            </a:r>
            <a:endParaRPr lang="zh-TW" altLang="en-US" sz="4000" b="0" i="0" baseline="30000">
              <a:effectLst>
                <a:glow rad="101600">
                  <a:schemeClr val="bg1">
                    <a:alpha val="60000"/>
                  </a:schemeClr>
                </a:glow>
              </a:effectLst>
              <a:latin typeface="Source Han Sans TW Light" panose="020B0300000000000000" pitchFamily="34" charset="-128"/>
              <a:ea typeface="Source Han Sans TW Light" panose="020B0300000000000000" pitchFamily="34" charset="-128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0CD2E62-7DD4-EE4B-9786-6BD72A3BBAD9}"/>
              </a:ext>
            </a:extLst>
          </p:cNvPr>
          <p:cNvSpPr txBox="1"/>
          <p:nvPr userDrawn="1"/>
        </p:nvSpPr>
        <p:spPr>
          <a:xfrm>
            <a:off x="1073426" y="1113261"/>
            <a:ext cx="11118574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b="0" i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中正大學，資工系，作業系統實驗室，副教授 羅習五，</a:t>
            </a:r>
            <a:r>
              <a:rPr lang="en-US" altLang="zh-TW" sz="1800" b="0" i="0" err="1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shiwulo@gmail.com</a:t>
            </a:r>
            <a:endParaRPr lang="zh-TW" altLang="en-US" sz="1800" b="0" i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Source Han Sans TW Light" panose="020B0300000000000000" pitchFamily="34" charset="-128"/>
              <a:ea typeface="Source Han Sans TW Light" panose="020B0300000000000000" pitchFamily="34" charset="-128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30C5F69-F00C-2B49-99A5-ECFB7CC037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34594" y="0"/>
            <a:ext cx="10502297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2767054" y="2932866"/>
            <a:ext cx="6502887" cy="3925134"/>
          </a:xfrm>
          <a:noFill/>
        </p:spPr>
        <p:txBody>
          <a:bodyPr anchor="ctr">
            <a:noAutofit/>
          </a:bodyPr>
          <a:lstStyle>
            <a:lvl1pPr algn="ctr">
              <a:defRPr sz="9600" b="0" i="0" baseline="0">
                <a:ln>
                  <a:solidFill>
                    <a:schemeClr val="accent1"/>
                  </a:solidFill>
                </a:ln>
                <a:solidFill>
                  <a:schemeClr val="tx1"/>
                </a:solidFill>
                <a:effectLst>
                  <a:glow rad="25400">
                    <a:schemeClr val="bg1"/>
                  </a:glow>
                </a:effectLst>
                <a:latin typeface="Source Han Sans TW Normal" panose="020B0400000000000000" pitchFamily="34" charset="-128"/>
                <a:ea typeface="Source Han Sans TW Normal" panose="020B0400000000000000" pitchFamily="34" charset="-128"/>
                <a:cs typeface="Consolas" panose="020B0609020204030204" pitchFamily="49" charset="0"/>
              </a:defRPr>
            </a:lvl1pPr>
          </a:lstStyle>
          <a:p>
            <a:r>
              <a:rPr kumimoji="1" lang="zh-TW" altLang="en-US" dirty="0"/>
              <a:t>標題</a:t>
            </a:r>
          </a:p>
        </p:txBody>
      </p:sp>
    </p:spTree>
    <p:extLst>
      <p:ext uri="{BB962C8B-B14F-4D97-AF65-F5344CB8AC3E}">
        <p14:creationId xmlns:p14="http://schemas.microsoft.com/office/powerpoint/2010/main" val="29349364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39843" y="194872"/>
            <a:ext cx="7613048" cy="6280879"/>
          </a:xfrm>
        </p:spPr>
        <p:txBody>
          <a:bodyPr/>
          <a:lstStyle>
            <a:lvl2pPr marL="685800" indent="-228600">
              <a:buFontTx/>
              <a:buBlip>
                <a:blip r:embed="rId2"/>
              </a:buBlip>
              <a:defRPr/>
            </a:lvl2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ED9185E-F590-4844-832D-FD8D898C6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949" y="0"/>
            <a:ext cx="4741664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852891" y="4122295"/>
            <a:ext cx="3074939" cy="2353456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effectLst>
                  <a:glow rad="101600">
                    <a:srgbClr val="FFFC00">
                      <a:alpha val="60000"/>
                    </a:srgb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544608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>
              <a:buFontTx/>
              <a:buBlip>
                <a:blip r:embed="rId2"/>
              </a:buBlip>
              <a:defRPr/>
            </a:lvl2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pic>
        <p:nvPicPr>
          <p:cNvPr id="4" name="圖片 3" descr="一張含有 動物, 爬蟲動物 的圖片&#10;&#10;自動產生的描述">
            <a:extLst>
              <a:ext uri="{FF2B5EF4-FFF2-40B4-BE49-F238E27FC236}">
                <a16:creationId xmlns:a16="http://schemas.microsoft.com/office/drawing/2014/main" id="{7B20F62D-0299-7B4F-9374-C4C84200C59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32634" y="-51266"/>
            <a:ext cx="2159366" cy="187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5278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B53FB4D8-1F0D-FD40-AFA4-58A6917FF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856F5530-633C-3D46-8FA0-06D7365F8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2pPr marL="685800" indent="-228600">
              <a:buFontTx/>
              <a:buBlip>
                <a:blip r:embed="rId2"/>
              </a:buBlip>
              <a:defRPr/>
            </a:lvl2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pic>
        <p:nvPicPr>
          <p:cNvPr id="3" name="圖片 2" descr="一張含有 個人, 服飾, 白色, 女性 的圖片&#10;&#10;自動產生的描述">
            <a:extLst>
              <a:ext uri="{FF2B5EF4-FFF2-40B4-BE49-F238E27FC236}">
                <a16:creationId xmlns:a16="http://schemas.microsoft.com/office/drawing/2014/main" id="{77D3B198-8551-9B49-B202-6040C8485EE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>
            <a:off x="10189297" y="4874370"/>
            <a:ext cx="2002703" cy="198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49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56025">
                <a:srgbClr val="FF0000"/>
              </a:gs>
              <a:gs pos="0">
                <a:srgbClr val="C00000"/>
              </a:gs>
              <a:gs pos="75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</p:spPr>
        <p:txBody>
          <a:bodyPr/>
          <a:lstStyle>
            <a:lvl1pPr>
              <a:defRPr b="0" i="0">
                <a:solidFill>
                  <a:schemeClr val="bg1"/>
                </a:solidFill>
                <a:effectLst>
                  <a:glow rad="139700">
                    <a:srgbClr val="FF0000">
                      <a:alpha val="40000"/>
                    </a:srgbClr>
                  </a:glo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>
              <a:defRPr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2pPr>
            <a:lvl3pPr>
              <a:defRPr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3pPr>
            <a:lvl4pPr>
              <a:defRPr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4pPr>
            <a:lvl5pPr>
              <a:defRPr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8054485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B53FB4D8-1F0D-FD40-AFA4-58A6917FF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856F5530-633C-3D46-8FA0-06D7365F8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2pPr marL="685800" indent="-228600">
              <a:buFontTx/>
              <a:buBlip>
                <a:blip r:embed="rId2"/>
              </a:buBlip>
              <a:defRPr/>
            </a:lvl2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pic>
        <p:nvPicPr>
          <p:cNvPr id="8" name="圖片 7" descr="一張含有 個人, 男人, 套裝, 室內 的圖片&#10;&#10;自動產生的描述">
            <a:extLst>
              <a:ext uri="{FF2B5EF4-FFF2-40B4-BE49-F238E27FC236}">
                <a16:creationId xmlns:a16="http://schemas.microsoft.com/office/drawing/2014/main" id="{2E1354E9-FA69-764B-8002-91C5040722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62506" y="4216712"/>
            <a:ext cx="1929493" cy="264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298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B53FB4D8-1F0D-FD40-AFA4-58A6917FF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856F5530-633C-3D46-8FA0-06D7365F8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2pPr marL="685800" indent="-228600">
              <a:buFontTx/>
              <a:buBlip>
                <a:blip r:embed="rId2"/>
              </a:buBlip>
              <a:defRPr/>
            </a:lvl2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pic>
        <p:nvPicPr>
          <p:cNvPr id="4" name="圖片 3" descr="一張含有 電腦, 坐, 女性, 年輕 的圖片&#10;&#10;自動產生的描述">
            <a:extLst>
              <a:ext uri="{FF2B5EF4-FFF2-40B4-BE49-F238E27FC236}">
                <a16:creationId xmlns:a16="http://schemas.microsoft.com/office/drawing/2014/main" id="{7380A3E3-1098-AE40-9BDF-131694EF6E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268132"/>
            <a:ext cx="2480808" cy="181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022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電子用品, 監視器, 顯示, 膝上型電腦 的圖片&#10;&#10;自動產生的描述">
            <a:extLst>
              <a:ext uri="{FF2B5EF4-FFF2-40B4-BE49-F238E27FC236}">
                <a16:creationId xmlns:a16="http://schemas.microsoft.com/office/drawing/2014/main" id="{5B266F2E-5A4C-8D4E-A1FE-ABA17824D7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9567" y="-285390"/>
            <a:ext cx="11362545" cy="693885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54046" y="365125"/>
            <a:ext cx="9788577" cy="813789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ource Han Sans TW Normal" panose="020B0400000000000000" pitchFamily="34" charset="-128"/>
                <a:ea typeface="Source Han Sans TW Normal" panose="020B0400000000000000" pitchFamily="34" charset="-128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362200" y="1178915"/>
            <a:ext cx="8880423" cy="4667250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defRPr>
            </a:lvl1pPr>
            <a:lvl2pPr marL="685800" indent="-228600">
              <a:buFontTx/>
              <a:buBlip>
                <a:blip r:embed="rId3"/>
              </a:buBlip>
              <a:defRPr b="0" i="0">
                <a:solidFill>
                  <a:schemeClr val="bg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defRPr>
            </a:lvl2pPr>
            <a:lvl3pPr>
              <a:defRPr b="0" i="0">
                <a:solidFill>
                  <a:schemeClr val="bg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defRPr>
            </a:lvl3pPr>
            <a:lvl4pPr>
              <a:defRPr b="0" i="0">
                <a:solidFill>
                  <a:schemeClr val="bg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defRPr>
            </a:lvl4pPr>
            <a:lvl5pPr>
              <a:defRPr b="0" i="0">
                <a:solidFill>
                  <a:schemeClr val="bg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pic>
        <p:nvPicPr>
          <p:cNvPr id="8" name="圖片 7" descr="一張含有 個人, 服飾, 室內, 女性 的圖片&#10;&#10;自動產生的描述">
            <a:extLst>
              <a:ext uri="{FF2B5EF4-FFF2-40B4-BE49-F238E27FC236}">
                <a16:creationId xmlns:a16="http://schemas.microsoft.com/office/drawing/2014/main" id="{E04FF070-017C-D54E-9F7A-DC1B9D10E47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79513" y="3354363"/>
            <a:ext cx="2362200" cy="35179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5236E21-2F41-C04B-8F28-0941118FAA9D}"/>
              </a:ext>
            </a:extLst>
          </p:cNvPr>
          <p:cNvSpPr/>
          <p:nvPr userDrawn="1"/>
        </p:nvSpPr>
        <p:spPr>
          <a:xfrm>
            <a:off x="0" y="6595264"/>
            <a:ext cx="7315200" cy="276999"/>
          </a:xfrm>
          <a:prstGeom prst="rect">
            <a:avLst/>
          </a:prstGeom>
          <a:solidFill>
            <a:srgbClr val="FFFFFF">
              <a:alpha val="47059"/>
            </a:srgbClr>
          </a:solidFill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圖片來源：</a:t>
            </a:r>
            <a:r>
              <a:rPr lang="en-US" altLang="zh-TW" sz="1200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https://</a:t>
            </a:r>
            <a:r>
              <a:rPr lang="en-US" altLang="zh-TW" sz="1200" err="1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www.hiclipart.com</a:t>
            </a:r>
            <a:r>
              <a:rPr lang="en-US" altLang="zh-TW" sz="1200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/free-transparent-background-</a:t>
            </a:r>
            <a:r>
              <a:rPr lang="en-US" altLang="zh-TW" sz="1200" err="1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png</a:t>
            </a:r>
            <a:r>
              <a:rPr lang="en-US" altLang="zh-TW" sz="1200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-clipart-</a:t>
            </a:r>
            <a:r>
              <a:rPr lang="en-US" altLang="zh-TW" sz="1200" err="1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dwxzu</a:t>
            </a:r>
            <a:endParaRPr lang="zh-TW" altLang="en-US" sz="1200">
              <a:solidFill>
                <a:schemeClr val="bg2">
                  <a:lumMod val="50000"/>
                </a:schemeClr>
              </a:solidFill>
              <a:latin typeface="Source Han Sans TC Light" panose="020B0300000000000000" pitchFamily="34" charset="-128"/>
              <a:ea typeface="Source Han Sans T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54663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電子用品, 監視器, 顯示, 膝上型電腦 的圖片&#10;&#10;自動產生的描述">
            <a:extLst>
              <a:ext uri="{FF2B5EF4-FFF2-40B4-BE49-F238E27FC236}">
                <a16:creationId xmlns:a16="http://schemas.microsoft.com/office/drawing/2014/main" id="{5B266F2E-5A4C-8D4E-A1FE-ABA17824D7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8793" y="-311690"/>
            <a:ext cx="11362545" cy="693885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05778" y="365126"/>
            <a:ext cx="9788577" cy="813789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ource Han Sans TW Normal" panose="020B0400000000000000" pitchFamily="34" charset="-128"/>
                <a:ea typeface="Source Han Sans TW Normal" panose="020B0400000000000000" pitchFamily="34" charset="-128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449286" y="1178915"/>
            <a:ext cx="9114832" cy="4667250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defRPr>
            </a:lvl1pPr>
            <a:lvl2pPr marL="685800" indent="-228600">
              <a:buFontTx/>
              <a:buBlip>
                <a:blip r:embed="rId3"/>
              </a:buBlip>
              <a:defRPr b="0" i="0">
                <a:solidFill>
                  <a:schemeClr val="bg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defRPr>
            </a:lvl2pPr>
            <a:lvl3pPr>
              <a:defRPr b="0" i="0">
                <a:solidFill>
                  <a:schemeClr val="bg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defRPr>
            </a:lvl3pPr>
            <a:lvl4pPr>
              <a:defRPr b="0" i="0">
                <a:solidFill>
                  <a:schemeClr val="bg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defRPr>
            </a:lvl4pPr>
            <a:lvl5pPr>
              <a:defRPr b="0" i="0">
                <a:solidFill>
                  <a:schemeClr val="bg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5236E21-2F41-C04B-8F28-0941118FAA9D}"/>
              </a:ext>
            </a:extLst>
          </p:cNvPr>
          <p:cNvSpPr/>
          <p:nvPr userDrawn="1"/>
        </p:nvSpPr>
        <p:spPr>
          <a:xfrm>
            <a:off x="2449285" y="6396335"/>
            <a:ext cx="9499348" cy="461665"/>
          </a:xfrm>
          <a:prstGeom prst="rect">
            <a:avLst/>
          </a:prstGeom>
          <a:solidFill>
            <a:srgbClr val="FFFFFF">
              <a:alpha val="47059"/>
            </a:srgbClr>
          </a:solidFill>
        </p:spPr>
        <p:txBody>
          <a:bodyPr wrap="square">
            <a:spAutoFit/>
          </a:bodyPr>
          <a:lstStyle/>
          <a:p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圖片來源：</a:t>
            </a:r>
            <a:r>
              <a:rPr lang="en-US" altLang="zh-TW" sz="800" dirty="0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https://</a:t>
            </a:r>
            <a:r>
              <a:rPr lang="en-US" altLang="zh-TW" sz="800" dirty="0" err="1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www.hiclipart.com</a:t>
            </a:r>
            <a:r>
              <a:rPr lang="en-US" altLang="zh-TW" sz="800" dirty="0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/free-transparent-background-</a:t>
            </a:r>
            <a:r>
              <a:rPr lang="en-US" altLang="zh-TW" sz="800" dirty="0" err="1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png</a:t>
            </a:r>
            <a:r>
              <a:rPr lang="en-US" altLang="zh-TW" sz="800" dirty="0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-clipart-</a:t>
            </a:r>
            <a:r>
              <a:rPr lang="en-US" altLang="zh-TW" sz="800" dirty="0" err="1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dwxzu</a:t>
            </a:r>
            <a:endParaRPr lang="en-US" altLang="zh-TW" sz="800" dirty="0">
              <a:solidFill>
                <a:schemeClr val="bg2">
                  <a:lumMod val="50000"/>
                </a:schemeClr>
              </a:solidFill>
              <a:latin typeface="Source Han Sans TC Light" panose="020B0300000000000000" pitchFamily="34" charset="-128"/>
              <a:ea typeface="Source Han Sans TC Light" panose="020B0300000000000000" pitchFamily="34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sz="800" dirty="0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https://my-</a:t>
            </a:r>
            <a:r>
              <a:rPr lang="en" altLang="zh-TW" sz="800" dirty="0" err="1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cte.com</a:t>
            </a:r>
            <a:r>
              <a:rPr lang="en" altLang="zh-TW" sz="800" dirty="0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/2017/05/06/%E9%87%91%E5%9F%8E%E6%AD%A6%E5%9C%A8%E8%8F%9C%E5%B8%82%E5%A0%B4%E8%BF%B7%E6%9A%88%E5%A4%A7%E5%AC%B8%E5%80%91-%E5%A5%94%E7%9B%B8%E8%B5%B0%E5%91%8A%E5%BC%95%E9%A8%B7%E5%8B%95/</a:t>
            </a:r>
            <a:endParaRPr lang="zh-TW" altLang="en-US" sz="800" dirty="0">
              <a:solidFill>
                <a:schemeClr val="bg2">
                  <a:lumMod val="50000"/>
                </a:schemeClr>
              </a:solidFill>
              <a:latin typeface="Source Han Sans TC Light" panose="020B0300000000000000" pitchFamily="34" charset="-128"/>
              <a:ea typeface="Source Han Sans TC Light" panose="020B0300000000000000" pitchFamily="34" charset="-128"/>
            </a:endParaRPr>
          </a:p>
        </p:txBody>
      </p:sp>
      <p:pic>
        <p:nvPicPr>
          <p:cNvPr id="5" name="圖片 4" descr="一張含有 個人, 男人, 擴音器, 電子用品 的圖片&#10;&#10;自動產生的描述">
            <a:extLst>
              <a:ext uri="{FF2B5EF4-FFF2-40B4-BE49-F238E27FC236}">
                <a16:creationId xmlns:a16="http://schemas.microsoft.com/office/drawing/2014/main" id="{1CBD93B6-A627-4847-9770-466F474614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9908" y="4209143"/>
            <a:ext cx="2877439" cy="264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354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pic>
        <p:nvPicPr>
          <p:cNvPr id="5" name="圖片 4" descr="一張含有 動物, 爬蟲動物 的圖片&#10;&#10;自動產生的描述">
            <a:extLst>
              <a:ext uri="{FF2B5EF4-FFF2-40B4-BE49-F238E27FC236}">
                <a16:creationId xmlns:a16="http://schemas.microsoft.com/office/drawing/2014/main" id="{6E99E8B0-92C1-2B40-92AE-921990EF51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32634" y="-51266"/>
            <a:ext cx="2159366" cy="187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81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pic>
        <p:nvPicPr>
          <p:cNvPr id="7" name="圖片 6" descr="一張含有 動物, 爬蟲動物 的圖片&#10;&#10;自動產生的描述">
            <a:extLst>
              <a:ext uri="{FF2B5EF4-FFF2-40B4-BE49-F238E27FC236}">
                <a16:creationId xmlns:a16="http://schemas.microsoft.com/office/drawing/2014/main" id="{91404549-F62F-B74B-A8E9-A359FCB9CF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32634" y="-51266"/>
            <a:ext cx="2159366" cy="187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708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按一下以編輯母片標題樣式</a:t>
            </a:r>
          </a:p>
        </p:txBody>
      </p:sp>
      <p:pic>
        <p:nvPicPr>
          <p:cNvPr id="3" name="圖片 2" descr="一張含有 動物, 爬蟲動物 的圖片&#10;&#10;自動產生的描述">
            <a:extLst>
              <a:ext uri="{FF2B5EF4-FFF2-40B4-BE49-F238E27FC236}">
                <a16:creationId xmlns:a16="http://schemas.microsoft.com/office/drawing/2014/main" id="{10B8DB7A-3AA1-EC48-865D-38239EB0E0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32634" y="-51266"/>
            <a:ext cx="2159366" cy="187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2763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一張含有 動物, 爬蟲動物 的圖片&#10;&#10;自動產生的描述">
            <a:extLst>
              <a:ext uri="{FF2B5EF4-FFF2-40B4-BE49-F238E27FC236}">
                <a16:creationId xmlns:a16="http://schemas.microsoft.com/office/drawing/2014/main" id="{BEB033E9-0EF6-9446-A846-4A07FB696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32634" y="-51266"/>
            <a:ext cx="2159366" cy="187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41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6404813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14160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408B8B-2ABC-AA45-8DFC-96877F058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972"/>
            <a:ext cx="10515600" cy="1325563"/>
          </a:xfrm>
          <a:gradFill flip="none" rotWithShape="1">
            <a:gsLst>
              <a:gs pos="71986">
                <a:schemeClr val="accent5">
                  <a:lumMod val="75000"/>
                </a:schemeClr>
              </a:gs>
              <a:gs pos="5800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1"/>
            <a:tileRect/>
          </a:gradFill>
        </p:spPr>
        <p:txBody>
          <a:bodyPr/>
          <a:lstStyle>
            <a:lvl1pPr algn="r">
              <a:defRPr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CF5697-9A91-4842-89CE-2DFCEC544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5512"/>
            <a:ext cx="10515600" cy="6242515"/>
          </a:xfrm>
        </p:spPr>
        <p:txBody>
          <a:bodyPr/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0816522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2798866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755661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447739-EEBB-3745-AA6C-F82C53AB4D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gradFill>
            <a:gsLst>
              <a:gs pos="48000">
                <a:srgbClr val="C00000"/>
              </a:gs>
              <a:gs pos="0">
                <a:srgbClr val="C00000"/>
              </a:gs>
              <a:gs pos="81000">
                <a:schemeClr val="bg1"/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TW" altLang="en-US" dirty="0">
                <a:solidFill>
                  <a:schemeClr val="bg1"/>
                </a:solidFill>
                <a:effectLst>
                  <a:glow rad="139700">
                    <a:srgbClr val="FF0000">
                      <a:alpha val="40000"/>
                    </a:srgbClr>
                  </a:glow>
                </a:effectLst>
              </a:defRPr>
            </a:lvl1pPr>
          </a:lstStyle>
          <a:p>
            <a:pPr lvl="0"/>
            <a:r>
              <a:rPr kumimoji="1" lang="zh-CN" altLang="en-US" dirty="0"/>
              <a:t>輸出結果</a:t>
            </a:r>
            <a:endParaRPr kumimoji="1"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7F3CB9CC-CF32-CF46-A3D2-AADD8F19E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8676"/>
            <a:ext cx="10515600" cy="4372495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>
            <a:lvl1pPr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462297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441829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30849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566646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692024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1183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Blip>
                <a:blip r:embed="rId16"/>
              </a:buBlip>
              <a:tabLst/>
              <a:defRPr/>
            </a:pPr>
            <a:r>
              <a:rPr kumimoji="1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rPr>
              <a:t>按一下以編輯母片文字樣式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Blip>
                <a:blip r:embed="rId17"/>
              </a:buBlip>
              <a:tabLst/>
              <a:defRPr/>
            </a:pPr>
            <a:r>
              <a:rPr kumimoji="1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rPr>
              <a:t>第二層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Blip>
                <a:blip r:embed="rId18"/>
              </a:buBlip>
              <a:tabLst/>
              <a:defRPr/>
            </a:pPr>
            <a:r>
              <a:rPr kumimoji="1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rPr>
              <a:t>第三層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Blip>
                <a:blip r:embed="rId19"/>
              </a:buBlip>
              <a:tabLst/>
              <a:defRPr/>
            </a:pP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rPr>
              <a:t>第四層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rPr>
              <a:t>第五層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C02FDF4-5FA2-6549-831E-4596435BDC97}"/>
              </a:ext>
            </a:extLst>
          </p:cNvPr>
          <p:cNvSpPr txBox="1"/>
          <p:nvPr userDrawn="1"/>
        </p:nvSpPr>
        <p:spPr>
          <a:xfrm>
            <a:off x="3846576" y="6308079"/>
            <a:ext cx="4498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>
                <a:solidFill>
                  <a:schemeClr val="tx1">
                    <a:lumMod val="50000"/>
                    <a:lumOff val="50000"/>
                  </a:schemeClr>
                </a:solidFill>
                <a:ea typeface="PingFang TC Thin" panose="020B0200000000000000" pitchFamily="34" charset="-120"/>
              </a:rPr>
              <a:t>創作共用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PingFang TC Thin" panose="020B0200000000000000" pitchFamily="34" charset="-120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PingFang TC Thin" panose="020B0200000000000000" pitchFamily="34" charset="-120"/>
              </a:rPr>
              <a:t>姓名   標示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PingFang TC Thin" panose="020B0200000000000000" pitchFamily="34" charset="-120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PingFang TC Thin" panose="020B0200000000000000" pitchFamily="34" charset="-120"/>
              </a:rPr>
              <a:t>非商業性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PingFang TC Thin" panose="020B0200000000000000" pitchFamily="34" charset="-120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PingFang TC Thin" panose="020B0200000000000000" pitchFamily="34" charset="-120"/>
              </a:rPr>
              <a:t>相同方式分享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PingFang TC Thin" panose="020B0200000000000000" pitchFamily="34" charset="-120"/>
            </a:endParaRPr>
          </a:p>
          <a:p>
            <a:pPr algn="ctr"/>
            <a:r>
              <a:rPr kumimoji="1"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PingFang TC Thin" panose="020B0200000000000000" pitchFamily="34" charset="-120"/>
              </a:rPr>
              <a:t>CC-BY-NC-SA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PingFang TC Thin" panose="020B0200000000000000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E801100-9E2E-EA4A-9A67-5343332D3EF0}"/>
              </a:ext>
            </a:extLst>
          </p:cNvPr>
          <p:cNvSpPr txBox="1"/>
          <p:nvPr userDrawn="1"/>
        </p:nvSpPr>
        <p:spPr>
          <a:xfrm>
            <a:off x="762000" y="6332077"/>
            <a:ext cx="2292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PingFang TC Thin" panose="020B0200000000000000" pitchFamily="34" charset="-120"/>
              </a:rPr>
              <a:t>中正大學</a:t>
            </a:r>
            <a:r>
              <a:rPr kumimoji="1"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PingFang TC Thin" panose="020B0200000000000000" pitchFamily="34" charset="-120"/>
              </a:rPr>
              <a:t> </a:t>
            </a:r>
            <a:r>
              <a:rPr kumimoji="1"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PingFang TC Thin" panose="020B0200000000000000" pitchFamily="34" charset="-120"/>
              </a:rPr>
              <a:t>– </a:t>
            </a:r>
            <a:r>
              <a:rPr kumimoji="1" lang="zh-CN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PingFang TC Thin" panose="020B0200000000000000" pitchFamily="34" charset="-120"/>
              </a:rPr>
              <a:t>羅習五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PingFang TC Thin" panose="020B0200000000000000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EF5FB71-45B8-9C48-B4A4-FED2D77B1478}"/>
              </a:ext>
            </a:extLst>
          </p:cNvPr>
          <p:cNvSpPr txBox="1"/>
          <p:nvPr userDrawn="1"/>
        </p:nvSpPr>
        <p:spPr>
          <a:xfrm>
            <a:off x="9414933" y="6332077"/>
            <a:ext cx="1938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B40D6CC-2364-B040-8A6D-DAD4315EF4E3}" type="slidenum">
              <a:rPr kumimoji="1" lang="zh-TW" altLang="en-US" smtClean="0">
                <a:solidFill>
                  <a:schemeClr val="bg2">
                    <a:lumMod val="50000"/>
                  </a:schemeClr>
                </a:solidFill>
              </a:rPr>
              <a:pPr algn="r"/>
              <a:t>‹#›</a:t>
            </a:fld>
            <a:endParaRPr kumimoji="1"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746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j-cs"/>
        </a:defRPr>
      </a:lvl1pPr>
    </p:titleStyle>
    <p:bodyStyle>
      <a:lvl1pPr marL="457200" marR="0" indent="-4572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Blip>
          <a:blip r:embed="rId16"/>
        </a:buBlip>
        <a:tabLst/>
        <a:defRPr sz="28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1pPr>
      <a:lvl2pPr marL="6858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Tx/>
        <a:buBlip>
          <a:blip r:embed="rId17"/>
        </a:buBlip>
        <a:tabLst/>
        <a:defRPr sz="24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2pPr>
      <a:lvl3pPr marL="11430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Tx/>
        <a:buBlip>
          <a:blip r:embed="rId18"/>
        </a:buBlip>
        <a:tabLst/>
        <a:defRPr sz="20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3pPr>
      <a:lvl4pPr marL="16002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Tx/>
        <a:buBlip>
          <a:blip r:embed="rId19"/>
        </a:buBlip>
        <a:tabLst/>
        <a:defRPr sz="18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4pPr>
      <a:lvl5pPr marL="20574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/>
        <a:buChar char="•"/>
        <a:tabLst/>
        <a:defRPr sz="18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C02FDF4-5FA2-6549-831E-4596435BDC97}"/>
              </a:ext>
            </a:extLst>
          </p:cNvPr>
          <p:cNvSpPr txBox="1"/>
          <p:nvPr userDrawn="1"/>
        </p:nvSpPr>
        <p:spPr>
          <a:xfrm>
            <a:off x="3846576" y="6308079"/>
            <a:ext cx="4498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創作共用</a:t>
            </a:r>
            <a:r>
              <a:rPr lang="en-US" altLang="zh-TW"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</a:t>
            </a:r>
            <a:r>
              <a:rPr lang="zh-TW" altLang="en-US"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姓名   標示</a:t>
            </a:r>
            <a:r>
              <a:rPr lang="en-US" altLang="zh-TW"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</a:t>
            </a:r>
            <a:r>
              <a:rPr lang="zh-TW" altLang="en-US"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非商業性</a:t>
            </a:r>
            <a:r>
              <a:rPr lang="en-US" altLang="zh-TW"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</a:t>
            </a:r>
            <a:r>
              <a:rPr lang="zh-TW" altLang="en-US"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相同方式分享</a:t>
            </a:r>
            <a:endParaRPr kumimoji="1" lang="zh-TW" altLang="en-US" sz="1200" b="0" i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algn="ctr"/>
            <a:r>
              <a:rPr kumimoji="1" lang="en-US" altLang="zh-TW"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CC-BY-NC-SA</a:t>
            </a:r>
            <a:endParaRPr kumimoji="1" lang="zh-TW" altLang="en-US" sz="1200" b="0" i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E801100-9E2E-EA4A-9A67-5343332D3EF0}"/>
              </a:ext>
            </a:extLst>
          </p:cNvPr>
          <p:cNvSpPr txBox="1"/>
          <p:nvPr userDrawn="1"/>
        </p:nvSpPr>
        <p:spPr>
          <a:xfrm>
            <a:off x="629963" y="6424410"/>
            <a:ext cx="2292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中正大學</a:t>
            </a:r>
            <a:r>
              <a:rPr kumimoji="1" lang="zh-TW" altLang="en-US"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en-US" altLang="zh-TW"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– </a:t>
            </a:r>
            <a:r>
              <a:rPr kumimoji="1" lang="zh-CN" altLang="en-US"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羅習五</a:t>
            </a:r>
            <a:endParaRPr kumimoji="1" lang="zh-TW" altLang="en-US" sz="1200" b="0" i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0ED4327-E689-C34A-B8B5-61E7E87F62CB}"/>
              </a:ext>
            </a:extLst>
          </p:cNvPr>
          <p:cNvSpPr txBox="1"/>
          <p:nvPr userDrawn="1"/>
        </p:nvSpPr>
        <p:spPr>
          <a:xfrm>
            <a:off x="9110546" y="6356350"/>
            <a:ext cx="2243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D542A3-F8C0-B840-81BE-178D77014D2C}" type="slidenum">
              <a:rPr kumimoji="1" lang="zh-TW" altLang="en-US" b="0" i="0" smtClean="0">
                <a:solidFill>
                  <a:schemeClr val="bg2">
                    <a:lumMod val="2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pPr algn="r"/>
              <a:t>‹#›</a:t>
            </a:fld>
            <a:endParaRPr kumimoji="1" lang="zh-TW" altLang="en-US" b="0" i="0">
              <a:solidFill>
                <a:schemeClr val="bg2">
                  <a:lumMod val="2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6899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9"/>
        </a:buBlip>
        <a:defRPr sz="2800" b="0" i="0" kern="1200">
          <a:solidFill>
            <a:schemeClr val="accent5">
              <a:lumMod val="50000"/>
            </a:schemeClr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0"/>
        </a:buBlip>
        <a:defRPr sz="2400" b="0" i="0" kern="1200">
          <a:solidFill>
            <a:schemeClr val="accent6">
              <a:lumMod val="50000"/>
            </a:schemeClr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1"/>
        </a:buBlip>
        <a:defRPr sz="2000" b="0" i="0" kern="1200">
          <a:solidFill>
            <a:srgbClr val="7030A0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2"/>
        </a:buBlip>
        <a:defRPr sz="1800" b="0" i="0" kern="1200">
          <a:solidFill>
            <a:schemeClr val="accent2">
              <a:lumMod val="50000"/>
            </a:schemeClr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embeddedgurus.com/stack-overflow/2009/12/how-to-use-cs-volatile-keyword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yxs6mfgh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5%9C%86%E7%9A%84%E9%9D%A2%E7%A7%AF" TargetMode="External"/><Relationship Id="rId2" Type="http://schemas.openxmlformats.org/officeDocument/2006/relationships/hyperlink" Target="https://zh.wikipedia.org/wiki/%E8%92%99%E5%9C%B0%E5%8D%A1%E7%BE%85%E6%96%B9%E6%B3%9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3448CA-0F5F-0E4D-A880-A76CA52837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作業四：</a:t>
            </a:r>
            <a:br>
              <a:rPr kumimoji="1" lang="en-US" altLang="zh-CN" dirty="0"/>
            </a:br>
            <a:r>
              <a:rPr kumimoji="1" lang="en-US" altLang="zh-CN" dirty="0" err="1"/>
              <a:t>pthread</a:t>
            </a:r>
            <a:r>
              <a:rPr kumimoji="1" lang="zh-CN" altLang="en-US" dirty="0"/>
              <a:t>的建立和等待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EC4FF56-A200-374F-85A8-0D2663B5EE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kumimoji="1" lang="zh-TW" altLang="en-US" dirty="0"/>
              <a:t>中正大學 作業系統實驗室</a:t>
            </a:r>
            <a:endParaRPr kumimoji="1" lang="en-US" altLang="zh-TW" dirty="0"/>
          </a:p>
          <a:p>
            <a:r>
              <a:rPr kumimoji="1" lang="zh-TW" altLang="en-US" dirty="0"/>
              <a:t>指導教授：羅習五</a:t>
            </a:r>
          </a:p>
        </p:txBody>
      </p:sp>
    </p:spTree>
    <p:extLst>
      <p:ext uri="{BB962C8B-B14F-4D97-AF65-F5344CB8AC3E}">
        <p14:creationId xmlns:p14="http://schemas.microsoft.com/office/powerpoint/2010/main" val="3003873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F3C04F-CB9B-F444-9A9E-8C43708AC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計算</a:t>
            </a:r>
            <a:r>
              <a:rPr kumimoji="1" lang="en-US" altLang="zh-TW" dirty="0"/>
              <a:t>pi</a:t>
            </a:r>
            <a:r>
              <a:rPr kumimoji="1" lang="zh-CN" altLang="en-US" dirty="0"/>
              <a:t>的執行緒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A09AC8-904B-5C43-9B0F-27A833FE2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volatile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long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score[</a:t>
            </a:r>
            <a:r>
              <a:rPr lang="en" altLang="zh-TW" dirty="0">
                <a:solidFill>
                  <a:srgbClr val="1C00CF"/>
                </a:solidFill>
                <a:latin typeface="Menlo" panose="020B0609030804020204" pitchFamily="49" charset="0"/>
              </a:rPr>
              <a:t>100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];</a:t>
            </a:r>
            <a:r>
              <a:rPr lang="en" altLang="zh-TW" i="1" dirty="0">
                <a:solidFill>
                  <a:srgbClr val="536579"/>
                </a:solidFill>
                <a:latin typeface="Menlo" panose="020B0609030804020204" pitchFamily="49" charset="0"/>
              </a:rPr>
              <a:t>//</a:t>
            </a:r>
            <a:r>
              <a:rPr lang="zh-TW" altLang="en-US" i="1" dirty="0">
                <a:solidFill>
                  <a:srgbClr val="536579"/>
                </a:solidFill>
                <a:latin typeface="Menlo" panose="020B0609030804020204" pitchFamily="49" charset="0"/>
              </a:rPr>
              <a:t>注意，我使用了「</a:t>
            </a:r>
            <a:r>
              <a:rPr lang="en" altLang="zh-TW" i="1" dirty="0">
                <a:solidFill>
                  <a:srgbClr val="536579"/>
                </a:solidFill>
                <a:latin typeface="Menlo" panose="020B0609030804020204" pitchFamily="49" charset="0"/>
              </a:rPr>
              <a:t>volatile</a:t>
            </a:r>
            <a:r>
              <a:rPr lang="zh-TW" altLang="en" i="1" dirty="0">
                <a:solidFill>
                  <a:srgbClr val="536579"/>
                </a:solidFill>
                <a:latin typeface="Menlo" panose="020B0609030804020204" pitchFamily="49" charset="0"/>
              </a:rPr>
              <a:t>」</a:t>
            </a:r>
            <a:endParaRPr lang="en" altLang="zh-TW" dirty="0">
              <a:solidFill>
                <a:srgbClr val="536579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void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thread(</a:t>
            </a:r>
            <a:r>
              <a:rPr lang="en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void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*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givenName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id = (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intptr_t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givenName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struct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drand48_data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r_data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double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x, y,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dist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i="1" dirty="0">
                <a:solidFill>
                  <a:srgbClr val="536579"/>
                </a:solidFill>
                <a:latin typeface="Menlo" panose="020B0609030804020204" pitchFamily="49" charset="0"/>
              </a:rPr>
              <a:t>//</a:t>
            </a:r>
            <a:r>
              <a:rPr lang="zh-TW" altLang="en-US" i="1" dirty="0">
                <a:solidFill>
                  <a:srgbClr val="536579"/>
                </a:solidFill>
                <a:latin typeface="Menlo" panose="020B0609030804020204" pitchFamily="49" charset="0"/>
              </a:rPr>
              <a:t>底下這一行是除錯用，我要確認每個</a:t>
            </a:r>
            <a:r>
              <a:rPr lang="en" altLang="zh-TW" i="1" dirty="0">
                <a:solidFill>
                  <a:srgbClr val="536579"/>
                </a:solidFill>
                <a:latin typeface="Menlo" panose="020B0609030804020204" pitchFamily="49" charset="0"/>
              </a:rPr>
              <a:t>thread</a:t>
            </a:r>
            <a:r>
              <a:rPr lang="zh-TW" altLang="en-US" i="1" dirty="0">
                <a:solidFill>
                  <a:srgbClr val="536579"/>
                </a:solidFill>
                <a:latin typeface="Menlo" panose="020B0609030804020204" pitchFamily="49" charset="0"/>
              </a:rPr>
              <a:t>的</a:t>
            </a:r>
            <a:r>
              <a:rPr lang="en" altLang="zh-TW" i="1" dirty="0" err="1">
                <a:solidFill>
                  <a:srgbClr val="536579"/>
                </a:solidFill>
                <a:latin typeface="Menlo" panose="020B0609030804020204" pitchFamily="49" charset="0"/>
              </a:rPr>
              <a:t>reandom</a:t>
            </a:r>
            <a:r>
              <a:rPr lang="en" altLang="zh-TW" i="1" dirty="0">
                <a:solidFill>
                  <a:srgbClr val="536579"/>
                </a:solidFill>
                <a:latin typeface="Menlo" panose="020B0609030804020204" pitchFamily="49" charset="0"/>
              </a:rPr>
              <a:t> stream</a:t>
            </a:r>
            <a:r>
              <a:rPr lang="zh-TW" altLang="en-US" i="1" dirty="0">
                <a:solidFill>
                  <a:srgbClr val="536579"/>
                </a:solidFill>
                <a:latin typeface="Menlo" panose="020B0609030804020204" pitchFamily="49" charset="0"/>
              </a:rPr>
              <a:t>是完全不同的</a:t>
            </a:r>
            <a:endParaRPr lang="zh-TW" altLang="en-US" dirty="0">
              <a:solidFill>
                <a:srgbClr val="536579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srand48_r((</a:t>
            </a:r>
            <a:r>
              <a:rPr lang="en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long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givenName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&amp;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r_data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for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" altLang="zh-TW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&lt;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loopCount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++) {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drand48_r(&amp;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r_data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&amp;x);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drand48_r(&amp;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r_data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&amp;y);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dist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 sqrt(x*x + y*y);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if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dist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&lt; </a:t>
            </a:r>
            <a:r>
              <a:rPr lang="en" altLang="zh-TW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score[id]++;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6820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2A829C-B197-9E4E-83F5-22BF7BC3B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volatile</a:t>
            </a:r>
            <a:r>
              <a:rPr kumimoji="1" lang="zh-CN" altLang="en-US" dirty="0"/>
              <a:t>的意義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8F10F8-EA7F-5E4F-92BE-74F6F700E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/>
              <a:t>Memory-mapped peripheral registers</a:t>
            </a:r>
          </a:p>
          <a:p>
            <a:r>
              <a:rPr kumimoji="1" lang="en" altLang="zh-TW" dirty="0"/>
              <a:t>Global variables modified by an interrupt service routine</a:t>
            </a:r>
          </a:p>
          <a:p>
            <a:r>
              <a:rPr kumimoji="1" lang="en" altLang="zh-TW" dirty="0">
                <a:solidFill>
                  <a:srgbClr val="C00000"/>
                </a:solidFill>
              </a:rPr>
              <a:t>Global variables accessed by multiple tasks within a multi-threaded application</a:t>
            </a:r>
          </a:p>
          <a:p>
            <a:pPr lvl="1"/>
            <a:r>
              <a:rPr kumimoji="1" lang="zh-CN" altLang="en-US" dirty="0">
                <a:solidFill>
                  <a:srgbClr val="C00000"/>
                </a:solidFill>
              </a:rPr>
              <a:t>如果沒有使用「</a:t>
            </a:r>
            <a:r>
              <a:rPr kumimoji="1" lang="en" altLang="zh-CN" dirty="0">
                <a:solidFill>
                  <a:srgbClr val="C00000"/>
                </a:solidFill>
              </a:rPr>
              <a:t>volatile</a:t>
            </a:r>
            <a:r>
              <a:rPr kumimoji="1" lang="zh-CN" altLang="en-US" dirty="0">
                <a:solidFill>
                  <a:srgbClr val="C00000"/>
                </a:solidFill>
              </a:rPr>
              <a:t>」這個變數，編譯器基於某些原因，最佳化時可能會認為這個變數接下來沒有用到，就沒有產生對應的程式碼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1"/>
            <a:r>
              <a:rPr kumimoji="1" lang="en" altLang="zh-CN" dirty="0">
                <a:solidFill>
                  <a:srgbClr val="C00000"/>
                </a:solidFill>
              </a:rPr>
              <a:t>volatile</a:t>
            </a:r>
            <a:r>
              <a:rPr kumimoji="1" lang="zh-CN" altLang="en-US" dirty="0">
                <a:solidFill>
                  <a:srgbClr val="C00000"/>
                </a:solidFill>
              </a:rPr>
              <a:t>可以告訴編譯器，計算出來的值最後一定要更新到變數中</a:t>
            </a:r>
            <a:endParaRPr kumimoji="1" lang="en" altLang="zh-TW" dirty="0">
              <a:solidFill>
                <a:srgbClr val="C0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C913C04-8A09-2D40-A8D8-4A53E89A37B7}"/>
              </a:ext>
            </a:extLst>
          </p:cNvPr>
          <p:cNvSpPr/>
          <p:nvPr/>
        </p:nvSpPr>
        <p:spPr>
          <a:xfrm>
            <a:off x="5577192" y="593334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TW" dirty="0">
                <a:hlinkClick r:id="rId2"/>
              </a:rPr>
              <a:t>https://embeddedgurus.com/stack-overflow/2009/12/how-to-use-cs-volatile-keyword/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20199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101FB-B801-4E4F-9B66-CDA187C54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計算</a:t>
            </a:r>
            <a:r>
              <a:rPr kumimoji="1" lang="en-US" altLang="zh-TW" dirty="0"/>
              <a:t>pi</a:t>
            </a:r>
            <a:r>
              <a:rPr kumimoji="1" lang="zh-CN" altLang="en-US" dirty="0"/>
              <a:t>的主程式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E48698-BA9D-B84D-84F5-9B30CD75D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main(</a:t>
            </a:r>
            <a:r>
              <a:rPr lang="en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argc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char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**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exename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" altLang="zh-TW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numCPU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sysconf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 _SC_NPROCESSORS_ONLN );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pthread_t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*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tid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 (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pthread_t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*)malloc(</a:t>
            </a:r>
            <a:r>
              <a:rPr lang="en" altLang="zh-TW" b="1" dirty="0" err="1">
                <a:solidFill>
                  <a:srgbClr val="9B2393"/>
                </a:solidFill>
                <a:latin typeface="Menlo" panose="020B0609030804020204" pitchFamily="49" charset="0"/>
              </a:rPr>
              <a:t>sizeof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pthread_t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*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numCPU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for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long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" altLang="zh-TW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&lt;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numCPU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++)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pthread_create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tid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], </a:t>
            </a:r>
            <a:r>
              <a:rPr lang="en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NULL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(</a:t>
            </a:r>
            <a:r>
              <a:rPr lang="en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void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*) thread, (</a:t>
            </a:r>
            <a:r>
              <a:rPr lang="en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void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*)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for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" altLang="zh-TW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&lt;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numCPU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++)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pthread_join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tid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], </a:t>
            </a:r>
            <a:r>
              <a:rPr lang="en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NULL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long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total=</a:t>
            </a:r>
            <a:r>
              <a:rPr lang="en" altLang="zh-TW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for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" altLang="zh-TW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&lt;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numCPU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++) {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total += score[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i="1" dirty="0">
                <a:solidFill>
                  <a:srgbClr val="536579"/>
                </a:solidFill>
                <a:latin typeface="Menlo" panose="020B0609030804020204" pitchFamily="49" charset="0"/>
              </a:rPr>
              <a:t>//</a:t>
            </a:r>
            <a:r>
              <a:rPr lang="zh-TW" altLang="en-US" i="1" dirty="0">
                <a:solidFill>
                  <a:srgbClr val="536579"/>
                </a:solidFill>
                <a:latin typeface="Menlo" panose="020B0609030804020204" pitchFamily="49" charset="0"/>
              </a:rPr>
              <a:t>這一行讓我知道飛鏢射中幾次，除錯用</a:t>
            </a:r>
            <a:endParaRPr lang="zh-TW" altLang="en-US" dirty="0">
              <a:solidFill>
                <a:srgbClr val="536579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"%</a:t>
            </a:r>
            <a:r>
              <a:rPr lang="en" altLang="zh-TW" dirty="0" err="1">
                <a:solidFill>
                  <a:srgbClr val="C41A16"/>
                </a:solidFill>
                <a:latin typeface="Menlo" panose="020B0609030804020204" pitchFamily="49" charset="0"/>
              </a:rPr>
              <a:t>ld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\n"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total);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"pi = %f\n"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((</a:t>
            </a:r>
            <a:r>
              <a:rPr lang="en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double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)total)/(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loopCount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*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numCPU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)*</a:t>
            </a:r>
            <a:r>
              <a:rPr lang="en" altLang="zh-TW" dirty="0">
                <a:solidFill>
                  <a:srgbClr val="1C00CF"/>
                </a:solidFill>
                <a:latin typeface="Menlo" panose="020B0609030804020204" pitchFamily="49" charset="0"/>
              </a:rPr>
              <a:t>4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1219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5E0EBEF-24C7-BB45-A09C-56F6ACA87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D05CB61-C753-D842-9FB3-0EFFA6052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1399"/>
            <a:ext cx="10515600" cy="488529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en" altLang="zh-TW" sz="2000" dirty="0"/>
              <a:t>./pi-random</a:t>
            </a:r>
          </a:p>
          <a:p>
            <a:pPr marL="0" indent="0">
              <a:buNone/>
            </a:pPr>
            <a:r>
              <a:rPr kumimoji="1" lang="en" altLang="zh-TW" sz="2000" dirty="0"/>
              <a:t>0.170828, 0.041630, 0.912433, 0.783235, 0.654037, 0.395642, 0.524840, 0.266444, 0.137247, 0.008049, 0.878851, 0.749653, 0.620456, 0.491258, 0.362060, 0.232863, 1256644909</a:t>
            </a:r>
          </a:p>
          <a:p>
            <a:pPr marL="0" indent="0">
              <a:buNone/>
            </a:pPr>
            <a:r>
              <a:rPr kumimoji="1" lang="en" altLang="zh-TW" sz="2000" dirty="0"/>
              <a:t>pi = 3.141612</a:t>
            </a:r>
          </a:p>
          <a:p>
            <a:pPr marL="0" indent="0">
              <a:buNone/>
            </a:pPr>
            <a:endParaRPr kumimoji="1" lang="en" altLang="zh-TW" sz="2000" dirty="0"/>
          </a:p>
          <a:p>
            <a:pPr marL="0" indent="0">
              <a:buNone/>
            </a:pPr>
            <a:r>
              <a:rPr kumimoji="1" lang="en" altLang="zh-TW" sz="2000" dirty="0"/>
              <a:t>time ./pi-random</a:t>
            </a:r>
          </a:p>
          <a:p>
            <a:pPr marL="0" indent="0">
              <a:buNone/>
            </a:pPr>
            <a:r>
              <a:rPr kumimoji="1" lang="en" altLang="zh-TW" sz="2000" dirty="0"/>
              <a:t>0.170828, 0.912433, 0.041630, 0.783235, 0.654037, 0.524840, 0.395642, 0.266444, 0.137247, 0.008049, 0.878851, 0.749653, 0.620456, 0.491258, 0.362060, 0.232863, </a:t>
            </a:r>
          </a:p>
          <a:p>
            <a:pPr marL="0" indent="0">
              <a:buNone/>
            </a:pPr>
            <a:r>
              <a:rPr kumimoji="1" lang="en" altLang="zh-TW" sz="2000" dirty="0"/>
              <a:t>1256644909</a:t>
            </a:r>
          </a:p>
          <a:p>
            <a:pPr marL="0" indent="0">
              <a:buNone/>
            </a:pPr>
            <a:r>
              <a:rPr kumimoji="1" lang="en" altLang="zh-TW" sz="2000" dirty="0"/>
              <a:t>pi = 3.141612</a:t>
            </a:r>
          </a:p>
          <a:p>
            <a:pPr marL="0" indent="0">
              <a:buNone/>
            </a:pPr>
            <a:r>
              <a:rPr kumimoji="1" lang="en" altLang="zh-TW" sz="2000" dirty="0"/>
              <a:t>./pi-random  155.62s user 0.08s system 1570% </a:t>
            </a:r>
            <a:r>
              <a:rPr kumimoji="1" lang="en" altLang="zh-TW" sz="2000" dirty="0" err="1"/>
              <a:t>cpu</a:t>
            </a:r>
            <a:r>
              <a:rPr kumimoji="1" lang="en" altLang="zh-TW" sz="2000" dirty="0"/>
              <a:t> 9.914 total</a:t>
            </a:r>
          </a:p>
          <a:p>
            <a:pPr marL="0" indent="0">
              <a:buNone/>
            </a:pPr>
            <a:r>
              <a:rPr kumimoji="1" lang="zh-TW" altLang="en-US" sz="2000" dirty="0">
                <a:solidFill>
                  <a:srgbClr val="FFFC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使用</a:t>
            </a:r>
            <a:r>
              <a:rPr kumimoji="1" lang="en-US" altLang="zh-TW" sz="2000" dirty="0">
                <a:solidFill>
                  <a:srgbClr val="FFFC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time</a:t>
            </a:r>
            <a:r>
              <a:rPr kumimoji="1" lang="zh-CN" altLang="en-US" sz="2000" dirty="0">
                <a:solidFill>
                  <a:srgbClr val="FFFC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量測時間，發現</a:t>
            </a:r>
            <a:r>
              <a:rPr kumimoji="1" lang="en-US" altLang="zh-CN" sz="2000" dirty="0">
                <a:solidFill>
                  <a:srgbClr val="FFFC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pi</a:t>
            </a:r>
            <a:r>
              <a:rPr kumimoji="1" lang="zh-CN" altLang="en-US" sz="2000" dirty="0">
                <a:solidFill>
                  <a:srgbClr val="FFFC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總共執行了</a:t>
            </a:r>
            <a:r>
              <a:rPr kumimoji="1" lang="en-US" altLang="zh-CN" sz="2000" dirty="0">
                <a:solidFill>
                  <a:srgbClr val="FFFC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155.62</a:t>
            </a:r>
            <a:r>
              <a:rPr kumimoji="1" lang="zh-CN" altLang="en-US" sz="2000" dirty="0">
                <a:solidFill>
                  <a:srgbClr val="FFFC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的「</a:t>
            </a:r>
            <a:r>
              <a:rPr kumimoji="1" lang="en-US" altLang="zh-CN" sz="2000" dirty="0">
                <a:solidFill>
                  <a:srgbClr val="FFFC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CPU</a:t>
            </a:r>
            <a:r>
              <a:rPr kumimoji="1" lang="zh-CN" altLang="en-US" sz="2000" dirty="0">
                <a:solidFill>
                  <a:srgbClr val="FFFC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秒」，因為共有</a:t>
            </a:r>
            <a:r>
              <a:rPr kumimoji="1" lang="en-US" altLang="zh-CN" sz="2000" dirty="0">
                <a:solidFill>
                  <a:srgbClr val="FFFC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16</a:t>
            </a:r>
            <a:r>
              <a:rPr kumimoji="1" lang="zh-CN" altLang="en-US" sz="2000" dirty="0">
                <a:solidFill>
                  <a:srgbClr val="FFFC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核心，因此換算成「人間秒」為</a:t>
            </a:r>
            <a:r>
              <a:rPr kumimoji="1" lang="en-US" altLang="zh-CN" sz="2000" dirty="0">
                <a:solidFill>
                  <a:srgbClr val="FFFC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9.73</a:t>
            </a:r>
            <a:r>
              <a:rPr kumimoji="1" lang="zh-TW" altLang="en-US" sz="2000" dirty="0">
                <a:solidFill>
                  <a:srgbClr val="FFFC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秒</a:t>
            </a:r>
            <a:r>
              <a:rPr kumimoji="1" lang="zh-CN" altLang="en-US" sz="2000" dirty="0">
                <a:solidFill>
                  <a:srgbClr val="FFFC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，系統使用率為</a:t>
            </a:r>
            <a:r>
              <a:rPr kumimoji="1" lang="en-US" altLang="zh-CN" sz="2000" dirty="0">
                <a:solidFill>
                  <a:srgbClr val="FFFC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1590%</a:t>
            </a:r>
            <a:r>
              <a:rPr kumimoji="1" lang="zh-CN" altLang="en-US" sz="2000" dirty="0">
                <a:solidFill>
                  <a:srgbClr val="FFFC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，因為</a:t>
            </a:r>
            <a:r>
              <a:rPr kumimoji="1" lang="en-US" altLang="zh-CN" sz="2000" dirty="0">
                <a:solidFill>
                  <a:srgbClr val="FFFC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16</a:t>
            </a:r>
            <a:r>
              <a:rPr kumimoji="1" lang="zh-CN" altLang="en-US" sz="2000" dirty="0">
                <a:solidFill>
                  <a:srgbClr val="FFFC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個處理器，因此「百分比使用率為」</a:t>
            </a:r>
            <a:r>
              <a:rPr kumimoji="1" lang="en-US" altLang="zh-CN" sz="2000" dirty="0">
                <a:solidFill>
                  <a:srgbClr val="FFFC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99.3%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62915C1-D248-524E-B14F-DDA8D05BD327}"/>
              </a:ext>
            </a:extLst>
          </p:cNvPr>
          <p:cNvCxnSpPr/>
          <p:nvPr/>
        </p:nvCxnSpPr>
        <p:spPr>
          <a:xfrm>
            <a:off x="838200" y="3566809"/>
            <a:ext cx="10515600" cy="0"/>
          </a:xfrm>
          <a:prstGeom prst="line">
            <a:avLst/>
          </a:prstGeom>
          <a:ln>
            <a:solidFill>
              <a:srgbClr val="FFFC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394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61DA9055-9498-D948-9706-27F4762B1A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上下逼近法</a:t>
            </a:r>
          </a:p>
        </p:txBody>
      </p:sp>
    </p:spTree>
    <p:extLst>
      <p:ext uri="{BB962C8B-B14F-4D97-AF65-F5344CB8AC3E}">
        <p14:creationId xmlns:p14="http://schemas.microsoft.com/office/powerpoint/2010/main" val="318403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DB1902C-C1F5-BC48-8F41-65FE9E21D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zh-TW" altLang="en-US" dirty="0"/>
              <a:t>計算</a:t>
            </a:r>
            <a:r>
              <a:rPr kumimoji="1" lang="en-US" altLang="zh-TW" dirty="0"/>
              <a:t>pi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CN" altLang="en-US" dirty="0"/>
              <a:t>上界線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15E8511-1A2F-2845-96F5-226117E3A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0433" y="130242"/>
            <a:ext cx="2144409" cy="2144409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3370F7C-8009-8543-A0E0-493DDE14A241}"/>
              </a:ext>
            </a:extLst>
          </p:cNvPr>
          <p:cNvGrpSpPr/>
          <p:nvPr/>
        </p:nvGrpSpPr>
        <p:grpSpPr>
          <a:xfrm>
            <a:off x="3171217" y="1825625"/>
            <a:ext cx="4424464" cy="4424464"/>
            <a:chOff x="3171217" y="1825625"/>
            <a:chExt cx="4424464" cy="4424464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1927D29-B2F3-C041-87E9-9C1AE35821D7}"/>
                </a:ext>
              </a:extLst>
            </p:cNvPr>
            <p:cNvSpPr/>
            <p:nvPr/>
          </p:nvSpPr>
          <p:spPr>
            <a:xfrm>
              <a:off x="3171217" y="1825625"/>
              <a:ext cx="4424464" cy="44244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F387615E-4241-BA4C-8D50-FB3E12D7013D}"/>
                </a:ext>
              </a:extLst>
            </p:cNvPr>
            <p:cNvSpPr/>
            <p:nvPr/>
          </p:nvSpPr>
          <p:spPr>
            <a:xfrm>
              <a:off x="3177702" y="1825625"/>
              <a:ext cx="4417979" cy="4417979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6C4F25CA-B861-3A46-B70F-6B6191F95529}"/>
              </a:ext>
            </a:extLst>
          </p:cNvPr>
          <p:cNvSpPr/>
          <p:nvPr/>
        </p:nvSpPr>
        <p:spPr>
          <a:xfrm>
            <a:off x="838200" y="3963548"/>
            <a:ext cx="10515600" cy="2764210"/>
          </a:xfrm>
          <a:prstGeom prst="rect">
            <a:avLst/>
          </a:prstGeom>
          <a:solidFill>
            <a:srgbClr val="111D28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242E109-81E5-C34D-8D50-A6FCDAD6CCBE}"/>
              </a:ext>
            </a:extLst>
          </p:cNvPr>
          <p:cNvSpPr/>
          <p:nvPr/>
        </p:nvSpPr>
        <p:spPr>
          <a:xfrm>
            <a:off x="838200" y="1819140"/>
            <a:ext cx="4550923" cy="2144409"/>
          </a:xfrm>
          <a:prstGeom prst="rect">
            <a:avLst/>
          </a:prstGeom>
          <a:solidFill>
            <a:srgbClr val="111D28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153032E-B114-2E4E-9380-3489CEA22B52}"/>
              </a:ext>
            </a:extLst>
          </p:cNvPr>
          <p:cNvSpPr/>
          <p:nvPr/>
        </p:nvSpPr>
        <p:spPr>
          <a:xfrm>
            <a:off x="5383449" y="1825625"/>
            <a:ext cx="142670" cy="2144409"/>
          </a:xfrm>
          <a:prstGeom prst="rect">
            <a:avLst/>
          </a:prstGeom>
          <a:solidFill>
            <a:srgbClr val="FF2600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BD9CE75-EDF3-1441-9111-B057686A3036}"/>
              </a:ext>
            </a:extLst>
          </p:cNvPr>
          <p:cNvSpPr/>
          <p:nvPr/>
        </p:nvSpPr>
        <p:spPr>
          <a:xfrm>
            <a:off x="5530693" y="1825625"/>
            <a:ext cx="142670" cy="2144409"/>
          </a:xfrm>
          <a:prstGeom prst="rect">
            <a:avLst/>
          </a:prstGeom>
          <a:solidFill>
            <a:srgbClr val="FF2600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7F40794-DD4D-B240-8148-794987CABAE6}"/>
              </a:ext>
            </a:extLst>
          </p:cNvPr>
          <p:cNvSpPr/>
          <p:nvPr/>
        </p:nvSpPr>
        <p:spPr>
          <a:xfrm>
            <a:off x="5677937" y="1854740"/>
            <a:ext cx="143811" cy="2115294"/>
          </a:xfrm>
          <a:prstGeom prst="rect">
            <a:avLst/>
          </a:prstGeom>
          <a:solidFill>
            <a:srgbClr val="FF2600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D921AD5-88E1-114C-A352-BA5DF61DB9CA}"/>
              </a:ext>
            </a:extLst>
          </p:cNvPr>
          <p:cNvSpPr/>
          <p:nvPr/>
        </p:nvSpPr>
        <p:spPr>
          <a:xfrm>
            <a:off x="5826322" y="1893652"/>
            <a:ext cx="157755" cy="2076382"/>
          </a:xfrm>
          <a:prstGeom prst="rect">
            <a:avLst/>
          </a:prstGeom>
          <a:solidFill>
            <a:srgbClr val="FF2600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60D9B8D-BCF4-C44B-936B-089DA0063D4A}"/>
              </a:ext>
            </a:extLst>
          </p:cNvPr>
          <p:cNvSpPr/>
          <p:nvPr/>
        </p:nvSpPr>
        <p:spPr>
          <a:xfrm>
            <a:off x="5988651" y="1919592"/>
            <a:ext cx="139274" cy="2050442"/>
          </a:xfrm>
          <a:prstGeom prst="rect">
            <a:avLst/>
          </a:prstGeom>
          <a:solidFill>
            <a:srgbClr val="FF2600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E3E9E88-18D2-A74A-AE8E-8453CA8AC3CA}"/>
              </a:ext>
            </a:extLst>
          </p:cNvPr>
          <p:cNvSpPr/>
          <p:nvPr/>
        </p:nvSpPr>
        <p:spPr>
          <a:xfrm>
            <a:off x="6132499" y="1958503"/>
            <a:ext cx="140249" cy="2011531"/>
          </a:xfrm>
          <a:prstGeom prst="rect">
            <a:avLst/>
          </a:prstGeom>
          <a:solidFill>
            <a:srgbClr val="FF2600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72E5208-97F3-C846-8986-93EAFA19E8DD}"/>
              </a:ext>
            </a:extLst>
          </p:cNvPr>
          <p:cNvSpPr/>
          <p:nvPr/>
        </p:nvSpPr>
        <p:spPr>
          <a:xfrm>
            <a:off x="6277322" y="2029839"/>
            <a:ext cx="141223" cy="1940195"/>
          </a:xfrm>
          <a:prstGeom prst="rect">
            <a:avLst/>
          </a:prstGeom>
          <a:solidFill>
            <a:srgbClr val="FF2600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C80F60C-C6CF-504E-906B-3888DAC73095}"/>
              </a:ext>
            </a:extLst>
          </p:cNvPr>
          <p:cNvSpPr/>
          <p:nvPr/>
        </p:nvSpPr>
        <p:spPr>
          <a:xfrm>
            <a:off x="6423119" y="2094690"/>
            <a:ext cx="135713" cy="1875344"/>
          </a:xfrm>
          <a:prstGeom prst="rect">
            <a:avLst/>
          </a:prstGeom>
          <a:solidFill>
            <a:srgbClr val="FF2600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DFE1695-4934-774B-9EE3-6A2118A16224}"/>
              </a:ext>
            </a:extLst>
          </p:cNvPr>
          <p:cNvSpPr/>
          <p:nvPr/>
        </p:nvSpPr>
        <p:spPr>
          <a:xfrm>
            <a:off x="6563406" y="2178997"/>
            <a:ext cx="136687" cy="1791037"/>
          </a:xfrm>
          <a:prstGeom prst="rect">
            <a:avLst/>
          </a:prstGeom>
          <a:solidFill>
            <a:srgbClr val="FF2600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A0D3E6E-F1FF-1140-8B78-C1E1D1C38F42}"/>
              </a:ext>
            </a:extLst>
          </p:cNvPr>
          <p:cNvSpPr/>
          <p:nvPr/>
        </p:nvSpPr>
        <p:spPr>
          <a:xfrm>
            <a:off x="6704667" y="2276273"/>
            <a:ext cx="157117" cy="1693761"/>
          </a:xfrm>
          <a:prstGeom prst="rect">
            <a:avLst/>
          </a:prstGeom>
          <a:solidFill>
            <a:srgbClr val="FF2600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3759C87-3AF4-AF4F-9496-C13EAF19BC37}"/>
              </a:ext>
            </a:extLst>
          </p:cNvPr>
          <p:cNvSpPr/>
          <p:nvPr/>
        </p:nvSpPr>
        <p:spPr>
          <a:xfrm>
            <a:off x="6866358" y="2418946"/>
            <a:ext cx="138636" cy="1551088"/>
          </a:xfrm>
          <a:prstGeom prst="rect">
            <a:avLst/>
          </a:prstGeom>
          <a:solidFill>
            <a:srgbClr val="FF2600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C61E44B-E9F0-424C-9DBB-B52418C24B7C}"/>
              </a:ext>
            </a:extLst>
          </p:cNvPr>
          <p:cNvSpPr/>
          <p:nvPr/>
        </p:nvSpPr>
        <p:spPr>
          <a:xfrm>
            <a:off x="7009568" y="2561618"/>
            <a:ext cx="152581" cy="1408416"/>
          </a:xfrm>
          <a:prstGeom prst="rect">
            <a:avLst/>
          </a:prstGeom>
          <a:solidFill>
            <a:srgbClr val="FF2600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3AFD265-9094-4C40-A43E-72660A4C494B}"/>
              </a:ext>
            </a:extLst>
          </p:cNvPr>
          <p:cNvSpPr/>
          <p:nvPr/>
        </p:nvSpPr>
        <p:spPr>
          <a:xfrm>
            <a:off x="7166723" y="2736716"/>
            <a:ext cx="140585" cy="1233318"/>
          </a:xfrm>
          <a:prstGeom prst="rect">
            <a:avLst/>
          </a:prstGeom>
          <a:solidFill>
            <a:srgbClr val="FF2600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6B93B20-9877-CD45-9F5E-1C93DBA4B0E4}"/>
              </a:ext>
            </a:extLst>
          </p:cNvPr>
          <p:cNvSpPr/>
          <p:nvPr/>
        </p:nvSpPr>
        <p:spPr>
          <a:xfrm>
            <a:off x="7311882" y="2950724"/>
            <a:ext cx="141559" cy="1019310"/>
          </a:xfrm>
          <a:prstGeom prst="rect">
            <a:avLst/>
          </a:prstGeom>
          <a:solidFill>
            <a:srgbClr val="FF2600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42E921F-96CE-CB45-BD87-87114CF19C54}"/>
              </a:ext>
            </a:extLst>
          </p:cNvPr>
          <p:cNvSpPr/>
          <p:nvPr/>
        </p:nvSpPr>
        <p:spPr>
          <a:xfrm>
            <a:off x="7458016" y="3281465"/>
            <a:ext cx="129558" cy="688569"/>
          </a:xfrm>
          <a:prstGeom prst="rect">
            <a:avLst/>
          </a:prstGeom>
          <a:solidFill>
            <a:srgbClr val="FF2600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85631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DB1902C-C1F5-BC48-8F41-65FE9E21D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zh-TW" altLang="en-US" dirty="0"/>
              <a:t>計算</a:t>
            </a:r>
            <a:r>
              <a:rPr kumimoji="1" lang="en-US" altLang="zh-TW" dirty="0"/>
              <a:t>pi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CN" altLang="en-US" dirty="0"/>
              <a:t>下界線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15E8511-1A2F-2845-96F5-226117E3A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0433" y="130242"/>
            <a:ext cx="2144409" cy="2144409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3370F7C-8009-8543-A0E0-493DDE14A241}"/>
              </a:ext>
            </a:extLst>
          </p:cNvPr>
          <p:cNvGrpSpPr/>
          <p:nvPr/>
        </p:nvGrpSpPr>
        <p:grpSpPr>
          <a:xfrm>
            <a:off x="3171217" y="1825625"/>
            <a:ext cx="4424464" cy="4424464"/>
            <a:chOff x="3171217" y="1825625"/>
            <a:chExt cx="4424464" cy="4424464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1927D29-B2F3-C041-87E9-9C1AE35821D7}"/>
                </a:ext>
              </a:extLst>
            </p:cNvPr>
            <p:cNvSpPr/>
            <p:nvPr/>
          </p:nvSpPr>
          <p:spPr>
            <a:xfrm>
              <a:off x="3171217" y="1825625"/>
              <a:ext cx="4424464" cy="44244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F387615E-4241-BA4C-8D50-FB3E12D7013D}"/>
                </a:ext>
              </a:extLst>
            </p:cNvPr>
            <p:cNvSpPr/>
            <p:nvPr/>
          </p:nvSpPr>
          <p:spPr>
            <a:xfrm>
              <a:off x="3177702" y="1825625"/>
              <a:ext cx="4417979" cy="4417979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6C4F25CA-B861-3A46-B70F-6B6191F95529}"/>
              </a:ext>
            </a:extLst>
          </p:cNvPr>
          <p:cNvSpPr/>
          <p:nvPr/>
        </p:nvSpPr>
        <p:spPr>
          <a:xfrm>
            <a:off x="838200" y="3963548"/>
            <a:ext cx="10515600" cy="2764210"/>
          </a:xfrm>
          <a:prstGeom prst="rect">
            <a:avLst/>
          </a:prstGeom>
          <a:solidFill>
            <a:srgbClr val="111D28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242E109-81E5-C34D-8D50-A6FCDAD6CCBE}"/>
              </a:ext>
            </a:extLst>
          </p:cNvPr>
          <p:cNvSpPr/>
          <p:nvPr/>
        </p:nvSpPr>
        <p:spPr>
          <a:xfrm>
            <a:off x="838200" y="1819140"/>
            <a:ext cx="4550923" cy="2144409"/>
          </a:xfrm>
          <a:prstGeom prst="rect">
            <a:avLst/>
          </a:prstGeom>
          <a:solidFill>
            <a:srgbClr val="111D28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153032E-B114-2E4E-9380-3489CEA22B52}"/>
              </a:ext>
            </a:extLst>
          </p:cNvPr>
          <p:cNvSpPr/>
          <p:nvPr/>
        </p:nvSpPr>
        <p:spPr>
          <a:xfrm>
            <a:off x="5251649" y="1825625"/>
            <a:ext cx="142670" cy="2144409"/>
          </a:xfrm>
          <a:prstGeom prst="rect">
            <a:avLst/>
          </a:prstGeom>
          <a:solidFill>
            <a:srgbClr val="FF2600">
              <a:alpha val="52941"/>
            </a:srgbClr>
          </a:solidFill>
          <a:ln>
            <a:solidFill>
              <a:srgbClr val="111D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BD9CE75-EDF3-1441-9111-B057686A3036}"/>
              </a:ext>
            </a:extLst>
          </p:cNvPr>
          <p:cNvSpPr/>
          <p:nvPr/>
        </p:nvSpPr>
        <p:spPr>
          <a:xfrm>
            <a:off x="5398893" y="1825625"/>
            <a:ext cx="142670" cy="2144409"/>
          </a:xfrm>
          <a:prstGeom prst="rect">
            <a:avLst/>
          </a:prstGeom>
          <a:solidFill>
            <a:srgbClr val="FF2600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7F40794-DD4D-B240-8148-794987CABAE6}"/>
              </a:ext>
            </a:extLst>
          </p:cNvPr>
          <p:cNvSpPr/>
          <p:nvPr/>
        </p:nvSpPr>
        <p:spPr>
          <a:xfrm>
            <a:off x="5546550" y="1854740"/>
            <a:ext cx="143811" cy="2115294"/>
          </a:xfrm>
          <a:prstGeom prst="rect">
            <a:avLst/>
          </a:prstGeom>
          <a:solidFill>
            <a:srgbClr val="FF2600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D921AD5-88E1-114C-A352-BA5DF61DB9CA}"/>
              </a:ext>
            </a:extLst>
          </p:cNvPr>
          <p:cNvSpPr/>
          <p:nvPr/>
        </p:nvSpPr>
        <p:spPr>
          <a:xfrm>
            <a:off x="5695348" y="1893652"/>
            <a:ext cx="157755" cy="2076382"/>
          </a:xfrm>
          <a:prstGeom prst="rect">
            <a:avLst/>
          </a:prstGeom>
          <a:solidFill>
            <a:srgbClr val="FF2600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60D9B8D-BCF4-C44B-936B-089DA0063D4A}"/>
              </a:ext>
            </a:extLst>
          </p:cNvPr>
          <p:cNvSpPr/>
          <p:nvPr/>
        </p:nvSpPr>
        <p:spPr>
          <a:xfrm>
            <a:off x="5858090" y="1919592"/>
            <a:ext cx="139274" cy="2050442"/>
          </a:xfrm>
          <a:prstGeom prst="rect">
            <a:avLst/>
          </a:prstGeom>
          <a:solidFill>
            <a:srgbClr val="FF2600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E3E9E88-18D2-A74A-AE8E-8453CA8AC3CA}"/>
              </a:ext>
            </a:extLst>
          </p:cNvPr>
          <p:cNvSpPr/>
          <p:nvPr/>
        </p:nvSpPr>
        <p:spPr>
          <a:xfrm>
            <a:off x="6002351" y="1958503"/>
            <a:ext cx="140249" cy="2011531"/>
          </a:xfrm>
          <a:prstGeom prst="rect">
            <a:avLst/>
          </a:prstGeom>
          <a:solidFill>
            <a:srgbClr val="FF2600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72E5208-97F3-C846-8986-93EAFA19E8DD}"/>
              </a:ext>
            </a:extLst>
          </p:cNvPr>
          <p:cNvSpPr/>
          <p:nvPr/>
        </p:nvSpPr>
        <p:spPr>
          <a:xfrm>
            <a:off x="6147587" y="2029839"/>
            <a:ext cx="141223" cy="1940195"/>
          </a:xfrm>
          <a:prstGeom prst="rect">
            <a:avLst/>
          </a:prstGeom>
          <a:solidFill>
            <a:srgbClr val="FF2600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C80F60C-C6CF-504E-906B-3888DAC73095}"/>
              </a:ext>
            </a:extLst>
          </p:cNvPr>
          <p:cNvSpPr/>
          <p:nvPr/>
        </p:nvSpPr>
        <p:spPr>
          <a:xfrm>
            <a:off x="6293797" y="2094690"/>
            <a:ext cx="135713" cy="1875344"/>
          </a:xfrm>
          <a:prstGeom prst="rect">
            <a:avLst/>
          </a:prstGeom>
          <a:solidFill>
            <a:srgbClr val="FF2600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DFE1695-4934-774B-9EE3-6A2118A16224}"/>
              </a:ext>
            </a:extLst>
          </p:cNvPr>
          <p:cNvSpPr/>
          <p:nvPr/>
        </p:nvSpPr>
        <p:spPr>
          <a:xfrm>
            <a:off x="6434497" y="2178997"/>
            <a:ext cx="136687" cy="1791037"/>
          </a:xfrm>
          <a:prstGeom prst="rect">
            <a:avLst/>
          </a:prstGeom>
          <a:solidFill>
            <a:srgbClr val="FF2600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A0D3E6E-F1FF-1140-8B78-C1E1D1C38F42}"/>
              </a:ext>
            </a:extLst>
          </p:cNvPr>
          <p:cNvSpPr/>
          <p:nvPr/>
        </p:nvSpPr>
        <p:spPr>
          <a:xfrm>
            <a:off x="6576171" y="2276273"/>
            <a:ext cx="157117" cy="1693761"/>
          </a:xfrm>
          <a:prstGeom prst="rect">
            <a:avLst/>
          </a:prstGeom>
          <a:solidFill>
            <a:srgbClr val="FF2600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3759C87-3AF4-AF4F-9496-C13EAF19BC37}"/>
              </a:ext>
            </a:extLst>
          </p:cNvPr>
          <p:cNvSpPr/>
          <p:nvPr/>
        </p:nvSpPr>
        <p:spPr>
          <a:xfrm>
            <a:off x="6738275" y="2418946"/>
            <a:ext cx="138636" cy="1551088"/>
          </a:xfrm>
          <a:prstGeom prst="rect">
            <a:avLst/>
          </a:prstGeom>
          <a:solidFill>
            <a:srgbClr val="FF2600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C61E44B-E9F0-424C-9DBB-B52418C24B7C}"/>
              </a:ext>
            </a:extLst>
          </p:cNvPr>
          <p:cNvSpPr/>
          <p:nvPr/>
        </p:nvSpPr>
        <p:spPr>
          <a:xfrm>
            <a:off x="6881898" y="2561618"/>
            <a:ext cx="152581" cy="1408416"/>
          </a:xfrm>
          <a:prstGeom prst="rect">
            <a:avLst/>
          </a:prstGeom>
          <a:solidFill>
            <a:srgbClr val="FF2600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3AFD265-9094-4C40-A43E-72660A4C494B}"/>
              </a:ext>
            </a:extLst>
          </p:cNvPr>
          <p:cNvSpPr/>
          <p:nvPr/>
        </p:nvSpPr>
        <p:spPr>
          <a:xfrm>
            <a:off x="7039466" y="2736716"/>
            <a:ext cx="140585" cy="1233318"/>
          </a:xfrm>
          <a:prstGeom prst="rect">
            <a:avLst/>
          </a:prstGeom>
          <a:solidFill>
            <a:srgbClr val="FF2600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6B93B20-9877-CD45-9F5E-1C93DBA4B0E4}"/>
              </a:ext>
            </a:extLst>
          </p:cNvPr>
          <p:cNvSpPr/>
          <p:nvPr/>
        </p:nvSpPr>
        <p:spPr>
          <a:xfrm>
            <a:off x="7185038" y="2950724"/>
            <a:ext cx="141559" cy="1019310"/>
          </a:xfrm>
          <a:prstGeom prst="rect">
            <a:avLst/>
          </a:prstGeom>
          <a:solidFill>
            <a:srgbClr val="FF2600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42E921F-96CE-CB45-BD87-87114CF19C54}"/>
              </a:ext>
            </a:extLst>
          </p:cNvPr>
          <p:cNvSpPr/>
          <p:nvPr/>
        </p:nvSpPr>
        <p:spPr>
          <a:xfrm>
            <a:off x="7331584" y="3281465"/>
            <a:ext cx="129558" cy="688569"/>
          </a:xfrm>
          <a:prstGeom prst="rect">
            <a:avLst/>
          </a:prstGeom>
          <a:solidFill>
            <a:srgbClr val="FF2600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3FEC61E-069B-B443-B2E2-28B92FDBD06A}"/>
              </a:ext>
            </a:extLst>
          </p:cNvPr>
          <p:cNvSpPr/>
          <p:nvPr/>
        </p:nvSpPr>
        <p:spPr>
          <a:xfrm>
            <a:off x="7466123" y="3800849"/>
            <a:ext cx="129558" cy="169185"/>
          </a:xfrm>
          <a:prstGeom prst="rect">
            <a:avLst/>
          </a:prstGeom>
          <a:solidFill>
            <a:srgbClr val="FF2600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雲朵形圖說文字 1">
            <a:extLst>
              <a:ext uri="{FF2B5EF4-FFF2-40B4-BE49-F238E27FC236}">
                <a16:creationId xmlns:a16="http://schemas.microsoft.com/office/drawing/2014/main" id="{4AC341E9-B294-CC42-99D0-70021182B4F4}"/>
              </a:ext>
            </a:extLst>
          </p:cNvPr>
          <p:cNvSpPr/>
          <p:nvPr/>
        </p:nvSpPr>
        <p:spPr>
          <a:xfrm>
            <a:off x="7722140" y="3577584"/>
            <a:ext cx="3087928" cy="2011531"/>
          </a:xfrm>
          <a:prstGeom prst="cloudCallout">
            <a:avLst>
              <a:gd name="adj1" fmla="val -57555"/>
              <a:gd name="adj2" fmla="val -66316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注意到了嗎，剛好把「上界線」往左平移一格，再補上最右邊即可</a:t>
            </a:r>
          </a:p>
        </p:txBody>
      </p:sp>
    </p:spTree>
    <p:extLst>
      <p:ext uri="{BB962C8B-B14F-4D97-AF65-F5344CB8AC3E}">
        <p14:creationId xmlns:p14="http://schemas.microsoft.com/office/powerpoint/2010/main" val="495838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19A6F2-8C71-E649-940B-D58E5EAD0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作業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AFA5CDB9-AF5B-7240-A344-116D70965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使用上下逼近法計算</a:t>
            </a:r>
            <a:r>
              <a:rPr lang="en-US" altLang="zh-CN" dirty="0"/>
              <a:t>pi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詳細作業規範請參考：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" altLang="zh-CN" dirty="0">
                <a:hlinkClick r:id="rId2"/>
              </a:rPr>
              <a:t>https://</a:t>
            </a:r>
            <a:r>
              <a:rPr lang="en" altLang="zh-CN" dirty="0" err="1">
                <a:hlinkClick r:id="rId2"/>
              </a:rPr>
              <a:t>tinyurl.com</a:t>
            </a:r>
            <a:r>
              <a:rPr lang="en" altLang="zh-CN" dirty="0">
                <a:hlinkClick r:id="rId2"/>
              </a:rPr>
              <a:t>/yxs6mfgh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1839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736239-FF52-6147-9114-B32FF4389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作業目標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4D0E93-055C-B745-A65D-BFAAA856F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en-US" altLang="zh-TW" dirty="0" err="1"/>
              <a:t>Pthread</a:t>
            </a:r>
            <a:r>
              <a:rPr kumimoji="1" lang="zh-CN" altLang="en-US" dirty="0"/>
              <a:t>是</a:t>
            </a:r>
            <a:r>
              <a:rPr kumimoji="1" lang="en-US" altLang="zh-CN" dirty="0"/>
              <a:t>POSIX</a:t>
            </a:r>
            <a:r>
              <a:rPr kumimoji="1" lang="zh-CN" altLang="en-US" dirty="0"/>
              <a:t>所定義的執行緒模型，大部分的作業系統都支援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許多高階程式語言，底層使用</a:t>
            </a:r>
            <a:r>
              <a:rPr kumimoji="1" lang="en-US" altLang="zh-CN" dirty="0" err="1"/>
              <a:t>pthread</a:t>
            </a:r>
            <a:r>
              <a:rPr kumimoji="1" lang="zh-CN" altLang="en-US" dirty="0"/>
              <a:t>與作業系統核心的「執行緒模型」進行對接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例如：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的</a:t>
            </a:r>
            <a:r>
              <a:rPr kumimoji="1" lang="en-US" altLang="zh-CN" dirty="0" err="1"/>
              <a:t>jvm</a:t>
            </a:r>
            <a:endParaRPr lang="zh-TW" altLang="zh-TW" dirty="0"/>
          </a:p>
          <a:p>
            <a:pPr lvl="1">
              <a:lnSpc>
                <a:spcPct val="150000"/>
              </a:lnSpc>
            </a:pPr>
            <a:r>
              <a:rPr lang="zh-TW" altLang="zh-TW" dirty="0"/>
              <a:t>例如：</a:t>
            </a:r>
            <a:r>
              <a:rPr lang="en-US" altLang="zh-TW" dirty="0"/>
              <a:t>OpenMP</a:t>
            </a:r>
            <a:r>
              <a:rPr lang="zh-TW" altLang="zh-TW" dirty="0"/>
              <a:t>函數庫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了解平行運算的基本操作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9192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60BD7D-66A5-CC4D-8996-D7D6763C8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建立和等待</a:t>
            </a:r>
            <a:r>
              <a:rPr kumimoji="1" lang="en-US" altLang="zh-CN" dirty="0"/>
              <a:t>thread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0E1972-D38E-1643-A258-7C11F26D3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>
              <a:buFont typeface="+mj-lt"/>
              <a:buAutoNum type="arabicPeriod"/>
            </a:pPr>
            <a:r>
              <a:rPr lang="en" altLang="zh-TW" sz="1400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main(</a:t>
            </a:r>
            <a:r>
              <a:rPr lang="en" altLang="zh-TW" sz="1400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argc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sz="1400" b="1" dirty="0">
                <a:solidFill>
                  <a:srgbClr val="9B2393"/>
                </a:solidFill>
                <a:latin typeface="Menlo" panose="020B0609030804020204" pitchFamily="49" charset="0"/>
              </a:rPr>
              <a:t>char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**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400" i="1" dirty="0">
                <a:solidFill>
                  <a:srgbClr val="536579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400" i="1" dirty="0">
                <a:solidFill>
                  <a:srgbClr val="536579"/>
                </a:solidFill>
                <a:latin typeface="Menlo" panose="020B0609030804020204" pitchFamily="49" charset="0"/>
              </a:rPr>
              <a:t>取得系統中的</a:t>
            </a:r>
            <a:r>
              <a:rPr lang="en" altLang="zh-TW" sz="1400" i="1" dirty="0">
                <a:solidFill>
                  <a:srgbClr val="536579"/>
                </a:solidFill>
                <a:latin typeface="Menlo" panose="020B0609030804020204" pitchFamily="49" charset="0"/>
              </a:rPr>
              <a:t>core</a:t>
            </a:r>
            <a:r>
              <a:rPr lang="zh-TW" altLang="en-US" sz="1400" i="1" dirty="0">
                <a:solidFill>
                  <a:srgbClr val="536579"/>
                </a:solidFill>
                <a:latin typeface="Menlo" panose="020B0609030804020204" pitchFamily="49" charset="0"/>
              </a:rPr>
              <a:t>的數量（包含</a:t>
            </a:r>
            <a:r>
              <a:rPr lang="en" altLang="zh-TW" sz="1400" i="1" dirty="0">
                <a:solidFill>
                  <a:srgbClr val="536579"/>
                </a:solidFill>
                <a:latin typeface="Menlo" panose="020B0609030804020204" pitchFamily="49" charset="0"/>
              </a:rPr>
              <a:t>v-core</a:t>
            </a:r>
            <a:r>
              <a:rPr lang="zh-TW" altLang="en" sz="1400" i="1" dirty="0">
                <a:solidFill>
                  <a:srgbClr val="536579"/>
                </a:solidFill>
                <a:latin typeface="Menlo" panose="020B0609030804020204" pitchFamily="49" charset="0"/>
              </a:rPr>
              <a:t>）</a:t>
            </a:r>
            <a:endParaRPr lang="en" altLang="zh-TW" sz="1400" dirty="0">
              <a:solidFill>
                <a:srgbClr val="536579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numCPU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sysconf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( _SC_NPROCESSORS_ONLN );</a:t>
            </a:r>
          </a:p>
          <a:p>
            <a:pPr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400" i="1" dirty="0">
                <a:solidFill>
                  <a:srgbClr val="536579"/>
                </a:solidFill>
                <a:latin typeface="Menlo" panose="020B0609030804020204" pitchFamily="49" charset="0"/>
              </a:rPr>
              <a:t>//POSIX</a:t>
            </a:r>
            <a:r>
              <a:rPr lang="zh-TW" altLang="en-US" sz="1400" i="1" dirty="0">
                <a:solidFill>
                  <a:srgbClr val="536579"/>
                </a:solidFill>
                <a:latin typeface="Menlo" panose="020B0609030804020204" pitchFamily="49" charset="0"/>
              </a:rPr>
              <a:t>的</a:t>
            </a:r>
            <a:r>
              <a:rPr lang="en" altLang="zh-TW" sz="1400" i="1" dirty="0" err="1">
                <a:solidFill>
                  <a:srgbClr val="536579"/>
                </a:solidFill>
                <a:latin typeface="Menlo" panose="020B0609030804020204" pitchFamily="49" charset="0"/>
              </a:rPr>
              <a:t>threadID</a:t>
            </a:r>
            <a:r>
              <a:rPr lang="zh-TW" altLang="en-US" sz="1400" i="1" dirty="0">
                <a:solidFill>
                  <a:srgbClr val="536579"/>
                </a:solidFill>
                <a:latin typeface="Menlo" panose="020B0609030804020204" pitchFamily="49" charset="0"/>
              </a:rPr>
              <a:t>定義為</a:t>
            </a:r>
            <a:r>
              <a:rPr lang="en" altLang="zh-TW" sz="1400" i="1" dirty="0" err="1">
                <a:solidFill>
                  <a:srgbClr val="536579"/>
                </a:solidFill>
                <a:latin typeface="Menlo" panose="020B0609030804020204" pitchFamily="49" charset="0"/>
              </a:rPr>
              <a:t>pthread_t</a:t>
            </a:r>
            <a:r>
              <a:rPr lang="zh-TW" altLang="en" sz="1400" i="1" dirty="0">
                <a:solidFill>
                  <a:srgbClr val="536579"/>
                </a:solidFill>
                <a:latin typeface="Menlo" panose="020B0609030804020204" pitchFamily="49" charset="0"/>
              </a:rPr>
              <a:t>，</a:t>
            </a:r>
            <a:r>
              <a:rPr lang="zh-TW" altLang="en-US" sz="1400" i="1" dirty="0">
                <a:solidFill>
                  <a:srgbClr val="536579"/>
                </a:solidFill>
                <a:latin typeface="Menlo" panose="020B0609030804020204" pitchFamily="49" charset="0"/>
              </a:rPr>
              <a:t>這個不見得是整數，他也可以是資料結構</a:t>
            </a:r>
            <a:endParaRPr lang="zh-TW" altLang="en-US" sz="1400" dirty="0">
              <a:solidFill>
                <a:srgbClr val="536579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TW" alt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400" i="1" dirty="0">
                <a:solidFill>
                  <a:srgbClr val="536579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400" i="1" dirty="0">
                <a:solidFill>
                  <a:srgbClr val="536579"/>
                </a:solidFill>
                <a:latin typeface="Menlo" panose="020B0609030804020204" pitchFamily="49" charset="0"/>
              </a:rPr>
              <a:t>不要直接存取</a:t>
            </a:r>
            <a:r>
              <a:rPr lang="en" altLang="zh-TW" sz="1400" i="1" dirty="0" err="1">
                <a:solidFill>
                  <a:srgbClr val="536579"/>
                </a:solidFill>
                <a:latin typeface="Menlo" panose="020B0609030804020204" pitchFamily="49" charset="0"/>
              </a:rPr>
              <a:t>pthread_t</a:t>
            </a:r>
            <a:endParaRPr lang="en" altLang="zh-TW" sz="1400" dirty="0">
              <a:solidFill>
                <a:srgbClr val="536579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pthread_t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*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tid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= (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pthread_t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*)malloc(</a:t>
            </a:r>
            <a:r>
              <a:rPr lang="en" altLang="zh-TW" sz="1400" b="1" dirty="0" err="1">
                <a:solidFill>
                  <a:srgbClr val="9B2393"/>
                </a:solidFill>
                <a:latin typeface="Menlo" panose="020B0609030804020204" pitchFamily="49" charset="0"/>
              </a:rPr>
              <a:t>sizeof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pthread_t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) *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numCPU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400" i="1" dirty="0">
                <a:solidFill>
                  <a:srgbClr val="536579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400" i="1" dirty="0">
                <a:solidFill>
                  <a:srgbClr val="536579"/>
                </a:solidFill>
                <a:latin typeface="Menlo" panose="020B0609030804020204" pitchFamily="49" charset="0"/>
              </a:rPr>
              <a:t>列印主程式的</a:t>
            </a:r>
            <a:r>
              <a:rPr lang="en" altLang="zh-TW" sz="1400" i="1" dirty="0">
                <a:solidFill>
                  <a:srgbClr val="536579"/>
                </a:solidFill>
                <a:latin typeface="Menlo" panose="020B0609030804020204" pitchFamily="49" charset="0"/>
              </a:rPr>
              <a:t>process id</a:t>
            </a:r>
            <a:r>
              <a:rPr lang="zh-TW" altLang="en-US" sz="1400" i="1" dirty="0">
                <a:solidFill>
                  <a:srgbClr val="536579"/>
                </a:solidFill>
                <a:latin typeface="Menlo" panose="020B0609030804020204" pitchFamily="49" charset="0"/>
              </a:rPr>
              <a:t>和</a:t>
            </a:r>
            <a:r>
              <a:rPr lang="en" altLang="zh-TW" sz="1400" i="1" dirty="0" err="1">
                <a:solidFill>
                  <a:srgbClr val="536579"/>
                </a:solidFill>
                <a:latin typeface="Menlo" panose="020B0609030804020204" pitchFamily="49" charset="0"/>
              </a:rPr>
              <a:t>threadID</a:t>
            </a:r>
            <a:r>
              <a:rPr lang="zh-TW" altLang="en" sz="1400" i="1" dirty="0">
                <a:solidFill>
                  <a:srgbClr val="536579"/>
                </a:solidFill>
                <a:latin typeface="Menlo" panose="020B0609030804020204" pitchFamily="49" charset="0"/>
              </a:rPr>
              <a:t>，</a:t>
            </a:r>
            <a:r>
              <a:rPr lang="en" altLang="zh-TW" sz="1400" i="1" dirty="0" err="1">
                <a:solidFill>
                  <a:srgbClr val="536579"/>
                </a:solidFill>
                <a:latin typeface="Menlo" panose="020B0609030804020204" pitchFamily="49" charset="0"/>
              </a:rPr>
              <a:t>threadID</a:t>
            </a:r>
            <a:r>
              <a:rPr lang="zh-TW" altLang="en-US" sz="1400" i="1" dirty="0">
                <a:solidFill>
                  <a:srgbClr val="536579"/>
                </a:solidFill>
                <a:latin typeface="Menlo" panose="020B0609030804020204" pitchFamily="49" charset="0"/>
              </a:rPr>
              <a:t>是</a:t>
            </a:r>
            <a:r>
              <a:rPr lang="en" altLang="zh-TW" sz="1400" i="1" dirty="0">
                <a:solidFill>
                  <a:srgbClr val="536579"/>
                </a:solidFill>
                <a:latin typeface="Menlo" panose="020B0609030804020204" pitchFamily="49" charset="0"/>
              </a:rPr>
              <a:t>Linux</a:t>
            </a:r>
            <a:r>
              <a:rPr lang="zh-TW" altLang="en-US" sz="1400" i="1" dirty="0">
                <a:solidFill>
                  <a:srgbClr val="536579"/>
                </a:solidFill>
                <a:latin typeface="Menlo" panose="020B0609030804020204" pitchFamily="49" charset="0"/>
              </a:rPr>
              <a:t>專有的</a:t>
            </a:r>
            <a:endParaRPr lang="zh-TW" altLang="en-US" sz="1400" dirty="0">
              <a:solidFill>
                <a:srgbClr val="536579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TW" alt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sz="1400" dirty="0">
                <a:solidFill>
                  <a:srgbClr val="C41A16"/>
                </a:solidFill>
                <a:latin typeface="Menlo" panose="020B0609030804020204" pitchFamily="49" charset="0"/>
              </a:rPr>
              <a:t>"I am main </a:t>
            </a:r>
            <a:r>
              <a:rPr lang="en" altLang="zh-TW" sz="1400" dirty="0" err="1">
                <a:solidFill>
                  <a:srgbClr val="C41A16"/>
                </a:solidFill>
                <a:latin typeface="Menlo" panose="020B0609030804020204" pitchFamily="49" charset="0"/>
              </a:rPr>
              <a:t>funciton</a:t>
            </a:r>
            <a:r>
              <a:rPr lang="en" altLang="zh-TW" sz="1400" dirty="0">
                <a:solidFill>
                  <a:srgbClr val="C41A16"/>
                </a:solidFill>
                <a:latin typeface="Menlo" panose="020B0609030804020204" pitchFamily="49" charset="0"/>
              </a:rPr>
              <a:t>, my </a:t>
            </a:r>
            <a:r>
              <a:rPr lang="en" altLang="zh-TW" sz="1400" dirty="0" err="1">
                <a:solidFill>
                  <a:srgbClr val="C41A16"/>
                </a:solidFill>
                <a:latin typeface="Menlo" panose="020B0609030804020204" pitchFamily="49" charset="0"/>
              </a:rPr>
              <a:t>pid</a:t>
            </a:r>
            <a:r>
              <a:rPr lang="en" altLang="zh-TW" sz="1400" dirty="0">
                <a:solidFill>
                  <a:srgbClr val="C41A16"/>
                </a:solidFill>
                <a:latin typeface="Menlo" panose="020B0609030804020204" pitchFamily="49" charset="0"/>
              </a:rPr>
              <a:t> is %</a:t>
            </a:r>
            <a:r>
              <a:rPr lang="en" altLang="zh-TW" sz="1400" dirty="0" err="1">
                <a:solidFill>
                  <a:srgbClr val="C41A16"/>
                </a:solidFill>
                <a:latin typeface="Menlo" panose="020B0609030804020204" pitchFamily="49" charset="0"/>
              </a:rPr>
              <a:t>ld</a:t>
            </a:r>
            <a:r>
              <a:rPr lang="en" altLang="zh-TW" sz="1400" dirty="0">
                <a:solidFill>
                  <a:srgbClr val="C41A16"/>
                </a:solidFill>
                <a:latin typeface="Menlo" panose="020B0609030804020204" pitchFamily="49" charset="0"/>
              </a:rPr>
              <a:t> and my </a:t>
            </a:r>
            <a:r>
              <a:rPr lang="en" altLang="zh-TW" sz="1400" dirty="0" err="1">
                <a:solidFill>
                  <a:srgbClr val="C41A16"/>
                </a:solidFill>
                <a:latin typeface="Menlo" panose="020B0609030804020204" pitchFamily="49" charset="0"/>
              </a:rPr>
              <a:t>tid</a:t>
            </a:r>
            <a:r>
              <a:rPr lang="en" altLang="zh-TW" sz="1400" dirty="0">
                <a:solidFill>
                  <a:srgbClr val="C41A16"/>
                </a:solidFill>
                <a:latin typeface="Menlo" panose="020B0609030804020204" pitchFamily="49" charset="0"/>
              </a:rPr>
              <a:t> is %</a:t>
            </a:r>
            <a:r>
              <a:rPr lang="en" altLang="zh-TW" sz="1400" dirty="0" err="1">
                <a:solidFill>
                  <a:srgbClr val="C41A16"/>
                </a:solidFill>
                <a:latin typeface="Menlo" panose="020B0609030804020204" pitchFamily="49" charset="0"/>
              </a:rPr>
              <a:t>ld</a:t>
            </a:r>
            <a:r>
              <a:rPr lang="en" altLang="zh-TW" sz="1400" dirty="0">
                <a:solidFill>
                  <a:srgbClr val="C41A16"/>
                </a:solidFill>
                <a:latin typeface="Menlo" panose="020B0609030804020204" pitchFamily="49" charset="0"/>
              </a:rPr>
              <a:t>\n"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endParaRPr lang="en" altLang="zh-TW" sz="1400" dirty="0">
              <a:solidFill>
                <a:srgbClr val="C41A16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(</a:t>
            </a:r>
            <a:r>
              <a:rPr lang="en" altLang="zh-TW" sz="1400" b="1" dirty="0">
                <a:solidFill>
                  <a:srgbClr val="9B2393"/>
                </a:solidFill>
                <a:latin typeface="Menlo" panose="020B0609030804020204" pitchFamily="49" charset="0"/>
              </a:rPr>
              <a:t>long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getpid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(),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gettid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());</a:t>
            </a:r>
          </a:p>
          <a:p>
            <a:pPr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sz="1400" dirty="0">
                <a:solidFill>
                  <a:srgbClr val="C41A16"/>
                </a:solidFill>
                <a:latin typeface="Menlo" panose="020B0609030804020204" pitchFamily="49" charset="0"/>
              </a:rPr>
              <a:t>"waiting for child threads\n"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" altLang="zh-TW" sz="1400" dirty="0">
              <a:solidFill>
                <a:srgbClr val="C41A16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400" i="1" dirty="0">
                <a:solidFill>
                  <a:srgbClr val="536579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400" i="1" dirty="0">
                <a:solidFill>
                  <a:srgbClr val="536579"/>
                </a:solidFill>
                <a:latin typeface="Menlo" panose="020B0609030804020204" pitchFamily="49" charset="0"/>
              </a:rPr>
              <a:t>產生執行緒，執行緒的起始函數為</a:t>
            </a:r>
            <a:r>
              <a:rPr lang="en" altLang="zh-TW" sz="1400" i="1" dirty="0">
                <a:solidFill>
                  <a:srgbClr val="536579"/>
                </a:solidFill>
                <a:latin typeface="Menlo" panose="020B0609030804020204" pitchFamily="49" charset="0"/>
              </a:rPr>
              <a:t>thread</a:t>
            </a:r>
            <a:r>
              <a:rPr lang="zh-TW" altLang="en" sz="1400" i="1" dirty="0">
                <a:solidFill>
                  <a:srgbClr val="536579"/>
                </a:solidFill>
                <a:latin typeface="Menlo" panose="020B0609030804020204" pitchFamily="49" charset="0"/>
              </a:rPr>
              <a:t>（</a:t>
            </a:r>
            <a:r>
              <a:rPr lang="zh-TW" altLang="en-US" sz="1400" i="1" dirty="0">
                <a:solidFill>
                  <a:srgbClr val="536579"/>
                </a:solidFill>
                <a:latin typeface="Menlo" panose="020B0609030804020204" pitchFamily="49" charset="0"/>
              </a:rPr>
              <a:t>自己取名字），可以傳給他一個</a:t>
            </a:r>
            <a:r>
              <a:rPr lang="en-US" altLang="zh-TW" sz="1400" i="1" dirty="0">
                <a:solidFill>
                  <a:srgbClr val="536579"/>
                </a:solidFill>
                <a:latin typeface="Menlo" panose="020B0609030804020204" pitchFamily="49" charset="0"/>
              </a:rPr>
              <a:t>64/32</a:t>
            </a:r>
            <a:r>
              <a:rPr lang="zh-TW" altLang="en-US" sz="1400" i="1" dirty="0">
                <a:solidFill>
                  <a:srgbClr val="536579"/>
                </a:solidFill>
                <a:latin typeface="Menlo" panose="020B0609030804020204" pitchFamily="49" charset="0"/>
              </a:rPr>
              <a:t>位元的參數</a:t>
            </a:r>
            <a:endParaRPr lang="zh-TW" altLang="en-US" sz="1400" dirty="0">
              <a:solidFill>
                <a:srgbClr val="536579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TW" alt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400" b="1" dirty="0">
                <a:solidFill>
                  <a:srgbClr val="9B2393"/>
                </a:solidFill>
                <a:latin typeface="Menlo" panose="020B0609030804020204" pitchFamily="49" charset="0"/>
              </a:rPr>
              <a:t>for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TW" sz="1400" b="1" dirty="0">
                <a:solidFill>
                  <a:srgbClr val="9B2393"/>
                </a:solidFill>
                <a:latin typeface="Menlo" panose="020B0609030804020204" pitchFamily="49" charset="0"/>
              </a:rPr>
              <a:t>long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" altLang="zh-TW" sz="14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&lt;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numCPU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++)</a:t>
            </a:r>
          </a:p>
          <a:p>
            <a:pPr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pthread_create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(&amp;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tid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],</a:t>
            </a:r>
            <a:r>
              <a:rPr lang="en" altLang="zh-TW" sz="1400" b="1" dirty="0">
                <a:solidFill>
                  <a:srgbClr val="9B2393"/>
                </a:solidFill>
                <a:latin typeface="Menlo" panose="020B0609030804020204" pitchFamily="49" charset="0"/>
              </a:rPr>
              <a:t>NULL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,(</a:t>
            </a:r>
            <a:r>
              <a:rPr lang="en" altLang="zh-TW" sz="1400" b="1" dirty="0">
                <a:solidFill>
                  <a:srgbClr val="9B2393"/>
                </a:solidFill>
                <a:latin typeface="Menlo" panose="020B0609030804020204" pitchFamily="49" charset="0"/>
              </a:rPr>
              <a:t>void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*) thread, (</a:t>
            </a:r>
            <a:r>
              <a:rPr lang="en" altLang="zh-TW" sz="1400" b="1" dirty="0">
                <a:solidFill>
                  <a:srgbClr val="9B2393"/>
                </a:solidFill>
                <a:latin typeface="Menlo" panose="020B0609030804020204" pitchFamily="49" charset="0"/>
              </a:rPr>
              <a:t>void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*)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400" i="1" dirty="0">
                <a:solidFill>
                  <a:srgbClr val="536579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400" i="1" dirty="0">
                <a:solidFill>
                  <a:srgbClr val="536579"/>
                </a:solidFill>
                <a:latin typeface="Menlo" panose="020B0609030804020204" pitchFamily="49" charset="0"/>
              </a:rPr>
              <a:t>等待執行緒執行結束，請特別注意，任意二個</a:t>
            </a:r>
            <a:r>
              <a:rPr lang="en" altLang="zh-TW" sz="1400" i="1" dirty="0">
                <a:solidFill>
                  <a:srgbClr val="536579"/>
                </a:solidFill>
                <a:latin typeface="Menlo" panose="020B0609030804020204" pitchFamily="49" charset="0"/>
              </a:rPr>
              <a:t>thread</a:t>
            </a:r>
            <a:r>
              <a:rPr lang="zh-TW" altLang="en-US" sz="1400" i="1" dirty="0">
                <a:solidFill>
                  <a:srgbClr val="536579"/>
                </a:solidFill>
                <a:latin typeface="Menlo" panose="020B0609030804020204" pitchFamily="49" charset="0"/>
              </a:rPr>
              <a:t>可以等待對方，不一定要產生的執行緒去等</a:t>
            </a:r>
            <a:endParaRPr lang="zh-TW" altLang="en-US" sz="1400" dirty="0">
              <a:solidFill>
                <a:srgbClr val="536579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TW" alt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400" b="1" dirty="0">
                <a:solidFill>
                  <a:srgbClr val="9B2393"/>
                </a:solidFill>
                <a:latin typeface="Menlo" panose="020B0609030804020204" pitchFamily="49" charset="0"/>
              </a:rPr>
              <a:t>for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TW" sz="1400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" altLang="zh-TW" sz="14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&lt;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numCPU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++)</a:t>
            </a:r>
          </a:p>
          <a:p>
            <a:pPr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pthread_join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tid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],</a:t>
            </a:r>
            <a:r>
              <a:rPr lang="en" altLang="zh-TW" sz="1400" b="1" dirty="0">
                <a:solidFill>
                  <a:srgbClr val="9B2393"/>
                </a:solidFill>
                <a:latin typeface="Menlo" panose="020B0609030804020204" pitchFamily="49" charset="0"/>
              </a:rPr>
              <a:t>NULL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sz="1400" dirty="0">
                <a:solidFill>
                  <a:srgbClr val="C41A16"/>
                </a:solidFill>
                <a:latin typeface="Menlo" panose="020B0609030804020204" pitchFamily="49" charset="0"/>
              </a:rPr>
              <a:t>"all threads finish their work\n"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" altLang="zh-TW" sz="1400" dirty="0">
              <a:solidFill>
                <a:srgbClr val="C41A16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04755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6942CA-9F95-664A-B5E5-92EDF9B74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建立和等待</a:t>
            </a:r>
            <a:r>
              <a:rPr kumimoji="1" lang="en-US" altLang="zh-CN" dirty="0"/>
              <a:t>thread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A4C9E9-4DB1-0346-B0F4-57ACC00EE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 startAt="19"/>
            </a:pPr>
            <a:r>
              <a:rPr lang="en" altLang="zh-TW" sz="1200" b="1" dirty="0">
                <a:solidFill>
                  <a:srgbClr val="9B2393"/>
                </a:solidFill>
                <a:latin typeface="Menlo" panose="020B0609030804020204" pitchFamily="49" charset="0"/>
              </a:rPr>
              <a:t>__thread</a:t>
            </a:r>
            <a:r>
              <a:rPr lang="en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sz="1200" b="1" dirty="0">
                <a:solidFill>
                  <a:srgbClr val="9B2393"/>
                </a:solidFill>
                <a:latin typeface="Menlo" panose="020B0609030804020204" pitchFamily="49" charset="0"/>
              </a:rPr>
              <a:t>char</a:t>
            </a:r>
            <a:r>
              <a:rPr lang="en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 name[</a:t>
            </a:r>
            <a:r>
              <a:rPr lang="en" altLang="zh-TW" sz="1200" dirty="0">
                <a:solidFill>
                  <a:srgbClr val="1C00CF"/>
                </a:solidFill>
                <a:latin typeface="Menlo" panose="020B0609030804020204" pitchFamily="49" charset="0"/>
              </a:rPr>
              <a:t>100</a:t>
            </a:r>
            <a:r>
              <a:rPr lang="en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];    </a:t>
            </a:r>
            <a:r>
              <a:rPr lang="en" altLang="zh-TW" sz="1200" i="1" dirty="0">
                <a:solidFill>
                  <a:srgbClr val="536579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200" i="1" dirty="0">
                <a:solidFill>
                  <a:srgbClr val="536579"/>
                </a:solidFill>
                <a:latin typeface="Menlo" panose="020B0609030804020204" pitchFamily="49" charset="0"/>
              </a:rPr>
              <a:t>前面冠上</a:t>
            </a:r>
            <a:r>
              <a:rPr lang="en-US" altLang="zh-TW" sz="1200" i="1" dirty="0">
                <a:solidFill>
                  <a:srgbClr val="536579"/>
                </a:solidFill>
                <a:latin typeface="Menlo" panose="020B0609030804020204" pitchFamily="49" charset="0"/>
              </a:rPr>
              <a:t>__</a:t>
            </a:r>
            <a:r>
              <a:rPr lang="en" altLang="zh-TW" sz="1200" i="1" dirty="0">
                <a:solidFill>
                  <a:srgbClr val="536579"/>
                </a:solidFill>
                <a:latin typeface="Menlo" panose="020B0609030804020204" pitchFamily="49" charset="0"/>
              </a:rPr>
              <a:t>thread</a:t>
            </a:r>
            <a:r>
              <a:rPr lang="zh-TW" altLang="en-US" sz="1200" i="1" dirty="0">
                <a:solidFill>
                  <a:srgbClr val="536579"/>
                </a:solidFill>
                <a:latin typeface="Menlo" panose="020B0609030804020204" pitchFamily="49" charset="0"/>
              </a:rPr>
              <a:t>字眼的都屬於</a:t>
            </a:r>
            <a:r>
              <a:rPr lang="en" altLang="zh-TW" sz="1200" i="1" dirty="0">
                <a:solidFill>
                  <a:srgbClr val="536579"/>
                </a:solidFill>
                <a:latin typeface="Menlo" panose="020B0609030804020204" pitchFamily="49" charset="0"/>
              </a:rPr>
              <a:t>thread local storage</a:t>
            </a:r>
            <a:endParaRPr lang="en" altLang="zh-TW" sz="1200" dirty="0">
              <a:solidFill>
                <a:srgbClr val="536579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 startAt="19"/>
            </a:pPr>
            <a:r>
              <a:rPr lang="en" altLang="zh-TW" sz="1200" b="1" dirty="0">
                <a:solidFill>
                  <a:srgbClr val="9B2393"/>
                </a:solidFill>
                <a:latin typeface="Menlo" panose="020B0609030804020204" pitchFamily="49" charset="0"/>
              </a:rPr>
              <a:t>__thread</a:t>
            </a:r>
            <a:r>
              <a:rPr lang="en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sz="1200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threadID</a:t>
            </a:r>
            <a:r>
              <a:rPr lang="en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 = -</a:t>
            </a:r>
            <a:r>
              <a:rPr lang="en" altLang="zh-TW" sz="12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buFont typeface="+mj-lt"/>
              <a:buAutoNum type="arabicPeriod" startAt="19"/>
            </a:pPr>
            <a:r>
              <a:rPr lang="en" altLang="zh-TW" sz="1200" b="1" dirty="0">
                <a:solidFill>
                  <a:srgbClr val="9B2393"/>
                </a:solidFill>
                <a:latin typeface="Menlo" panose="020B0609030804020204" pitchFamily="49" charset="0"/>
              </a:rPr>
              <a:t>void</a:t>
            </a:r>
            <a:r>
              <a:rPr lang="en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 thread(</a:t>
            </a:r>
            <a:r>
              <a:rPr lang="en" altLang="zh-TW" sz="1200" b="1" dirty="0">
                <a:solidFill>
                  <a:srgbClr val="9B2393"/>
                </a:solidFill>
                <a:latin typeface="Menlo" panose="020B0609030804020204" pitchFamily="49" charset="0"/>
              </a:rPr>
              <a:t>void</a:t>
            </a:r>
            <a:r>
              <a:rPr lang="en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 *</a:t>
            </a:r>
            <a:r>
              <a:rPr lang="en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givenName</a:t>
            </a:r>
            <a:r>
              <a:rPr lang="en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>
              <a:buFont typeface="+mj-lt"/>
              <a:buAutoNum type="arabicPeriod" startAt="19"/>
            </a:pPr>
            <a:r>
              <a:rPr lang="en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200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givenID</a:t>
            </a:r>
            <a:r>
              <a:rPr lang="en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 = (</a:t>
            </a:r>
            <a:r>
              <a:rPr lang="en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intptr_t</a:t>
            </a:r>
            <a:r>
              <a:rPr lang="en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r>
              <a:rPr lang="en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givenName</a:t>
            </a:r>
            <a:r>
              <a:rPr lang="en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;  </a:t>
            </a:r>
            <a:r>
              <a:rPr lang="en" altLang="zh-TW" sz="1200" i="1" dirty="0">
                <a:solidFill>
                  <a:srgbClr val="536579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200" i="1" dirty="0">
                <a:solidFill>
                  <a:srgbClr val="536579"/>
                </a:solidFill>
                <a:latin typeface="Menlo" panose="020B0609030804020204" pitchFamily="49" charset="0"/>
              </a:rPr>
              <a:t>小技巧，指標</a:t>
            </a:r>
            <a:r>
              <a:rPr lang="en-US" altLang="zh-TW" sz="1200" i="1" dirty="0">
                <a:solidFill>
                  <a:srgbClr val="536579"/>
                </a:solidFill>
                <a:latin typeface="Menlo" panose="020B0609030804020204" pitchFamily="49" charset="0"/>
              </a:rPr>
              <a:t>(64</a:t>
            </a:r>
            <a:r>
              <a:rPr lang="en" altLang="zh-TW" sz="1200" i="1" dirty="0">
                <a:solidFill>
                  <a:srgbClr val="536579"/>
                </a:solidFill>
                <a:latin typeface="Menlo" panose="020B0609030804020204" pitchFamily="49" charset="0"/>
              </a:rPr>
              <a:t>b)</a:t>
            </a:r>
            <a:r>
              <a:rPr lang="zh-TW" altLang="en-US" sz="1200" i="1" dirty="0">
                <a:solidFill>
                  <a:srgbClr val="536579"/>
                </a:solidFill>
                <a:latin typeface="Menlo" panose="020B0609030804020204" pitchFamily="49" charset="0"/>
              </a:rPr>
              <a:t>轉整數</a:t>
            </a:r>
            <a:r>
              <a:rPr lang="en-US" altLang="zh-TW" sz="1200" i="1" dirty="0">
                <a:solidFill>
                  <a:srgbClr val="536579"/>
                </a:solidFill>
                <a:latin typeface="Menlo" panose="020B0609030804020204" pitchFamily="49" charset="0"/>
              </a:rPr>
              <a:t>(32</a:t>
            </a:r>
            <a:r>
              <a:rPr lang="en" altLang="zh-TW" sz="1200" i="1" dirty="0">
                <a:solidFill>
                  <a:srgbClr val="536579"/>
                </a:solidFill>
                <a:latin typeface="Menlo" panose="020B0609030804020204" pitchFamily="49" charset="0"/>
              </a:rPr>
              <a:t>b)</a:t>
            </a:r>
            <a:r>
              <a:rPr lang="zh-TW" altLang="en-US" sz="1200" i="1" dirty="0">
                <a:solidFill>
                  <a:srgbClr val="536579"/>
                </a:solidFill>
                <a:latin typeface="Menlo" panose="020B0609030804020204" pitchFamily="49" charset="0"/>
              </a:rPr>
              <a:t>要用</a:t>
            </a:r>
            <a:r>
              <a:rPr lang="en-US" altLang="zh-TW" sz="1200" i="1" dirty="0">
                <a:solidFill>
                  <a:srgbClr val="536579"/>
                </a:solidFill>
                <a:latin typeface="Menlo" panose="020B0609030804020204" pitchFamily="49" charset="0"/>
              </a:rPr>
              <a:t>(</a:t>
            </a:r>
            <a:r>
              <a:rPr lang="en" altLang="zh-TW" sz="1200" i="1" dirty="0" err="1">
                <a:solidFill>
                  <a:srgbClr val="536579"/>
                </a:solidFill>
                <a:latin typeface="Menlo" panose="020B0609030804020204" pitchFamily="49" charset="0"/>
              </a:rPr>
              <a:t>intptr_t</a:t>
            </a:r>
            <a:r>
              <a:rPr lang="en" altLang="zh-TW" sz="1200" i="1" dirty="0">
                <a:solidFill>
                  <a:srgbClr val="536579"/>
                </a:solidFill>
                <a:latin typeface="Menlo" panose="020B0609030804020204" pitchFamily="49" charset="0"/>
              </a:rPr>
              <a:t>)</a:t>
            </a:r>
            <a:r>
              <a:rPr lang="zh-TW" altLang="en-US" sz="1200" i="1" dirty="0">
                <a:solidFill>
                  <a:srgbClr val="536579"/>
                </a:solidFill>
                <a:latin typeface="Menlo" panose="020B0609030804020204" pitchFamily="49" charset="0"/>
              </a:rPr>
              <a:t>才不會有警告</a:t>
            </a:r>
            <a:endParaRPr lang="zh-TW" altLang="en-US" sz="1200" dirty="0">
              <a:solidFill>
                <a:srgbClr val="536579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 startAt="19"/>
            </a:pPr>
            <a:r>
              <a:rPr lang="zh-TW" alt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threadID</a:t>
            </a:r>
            <a:r>
              <a:rPr lang="en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gettid</a:t>
            </a:r>
            <a:r>
              <a:rPr lang="en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();    </a:t>
            </a:r>
            <a:r>
              <a:rPr lang="en" altLang="zh-TW" sz="1200" i="1" dirty="0">
                <a:solidFill>
                  <a:srgbClr val="536579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200" i="1" dirty="0">
                <a:solidFill>
                  <a:srgbClr val="536579"/>
                </a:solidFill>
                <a:latin typeface="Menlo" panose="020B0609030804020204" pitchFamily="49" charset="0"/>
              </a:rPr>
              <a:t>設定值給</a:t>
            </a:r>
            <a:r>
              <a:rPr lang="en" altLang="zh-TW" sz="1200" i="1" dirty="0">
                <a:solidFill>
                  <a:srgbClr val="536579"/>
                </a:solidFill>
                <a:latin typeface="Menlo" panose="020B0609030804020204" pitchFamily="49" charset="0"/>
              </a:rPr>
              <a:t>TLS</a:t>
            </a:r>
            <a:r>
              <a:rPr lang="zh-TW" altLang="en-US" sz="1200" i="1" dirty="0">
                <a:solidFill>
                  <a:srgbClr val="536579"/>
                </a:solidFill>
                <a:latin typeface="Menlo" panose="020B0609030804020204" pitchFamily="49" charset="0"/>
              </a:rPr>
              <a:t>中的</a:t>
            </a:r>
            <a:r>
              <a:rPr lang="en" altLang="zh-TW" sz="1200" i="1" dirty="0" err="1">
                <a:solidFill>
                  <a:srgbClr val="536579"/>
                </a:solidFill>
                <a:latin typeface="Menlo" panose="020B0609030804020204" pitchFamily="49" charset="0"/>
              </a:rPr>
              <a:t>threadID</a:t>
            </a:r>
            <a:endParaRPr lang="en" altLang="zh-TW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 startAt="19"/>
            </a:pPr>
            <a:r>
              <a:rPr lang="en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sz="1200" dirty="0">
                <a:solidFill>
                  <a:srgbClr val="C41A16"/>
                </a:solidFill>
                <a:latin typeface="Menlo" panose="020B0609030804020204" pitchFamily="49" charset="0"/>
              </a:rPr>
              <a:t>"\</a:t>
            </a:r>
            <a:r>
              <a:rPr lang="en" altLang="zh-TW" sz="1200" dirty="0" err="1">
                <a:solidFill>
                  <a:srgbClr val="C41A16"/>
                </a:solidFill>
                <a:latin typeface="Menlo" panose="020B0609030804020204" pitchFamily="49" charset="0"/>
              </a:rPr>
              <a:t>tthread</a:t>
            </a:r>
            <a:r>
              <a:rPr lang="zh-TW" altLang="en-US" sz="1200" dirty="0">
                <a:solidFill>
                  <a:srgbClr val="C41A16"/>
                </a:solidFill>
                <a:latin typeface="Menlo" panose="020B0609030804020204" pitchFamily="49" charset="0"/>
              </a:rPr>
              <a:t>🦖🦕</a:t>
            </a:r>
            <a:r>
              <a:rPr lang="en-US" altLang="zh-TW" sz="1200" dirty="0">
                <a:solidFill>
                  <a:srgbClr val="C41A16"/>
                </a:solidFill>
                <a:latin typeface="Menlo" panose="020B0609030804020204" pitchFamily="49" charset="0"/>
              </a:rPr>
              <a:t>%02</a:t>
            </a:r>
            <a:r>
              <a:rPr lang="en" altLang="zh-TW" sz="1200" dirty="0">
                <a:solidFill>
                  <a:srgbClr val="C41A16"/>
                </a:solidFill>
                <a:latin typeface="Menlo" panose="020B0609030804020204" pitchFamily="49" charset="0"/>
              </a:rPr>
              <a:t>d is here.\n"</a:t>
            </a:r>
            <a:r>
              <a:rPr lang="en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givenID</a:t>
            </a:r>
            <a:r>
              <a:rPr lang="en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" altLang="zh-TW" sz="1200" dirty="0">
              <a:solidFill>
                <a:srgbClr val="C41A16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 startAt="19"/>
            </a:pPr>
            <a:r>
              <a:rPr lang="en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200" i="1" dirty="0">
                <a:solidFill>
                  <a:srgbClr val="536579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200" i="1" dirty="0">
                <a:solidFill>
                  <a:srgbClr val="536579"/>
                </a:solidFill>
                <a:latin typeface="Menlo" panose="020B0609030804020204" pitchFamily="49" charset="0"/>
              </a:rPr>
              <a:t>印出</a:t>
            </a:r>
            <a:r>
              <a:rPr lang="en" altLang="zh-TW" sz="1200" i="1" dirty="0" err="1">
                <a:solidFill>
                  <a:srgbClr val="536579"/>
                </a:solidFill>
                <a:latin typeface="Menlo" panose="020B0609030804020204" pitchFamily="49" charset="0"/>
              </a:rPr>
              <a:t>pid</a:t>
            </a:r>
            <a:r>
              <a:rPr lang="zh-TW" altLang="en-US" sz="1200" i="1" dirty="0">
                <a:solidFill>
                  <a:srgbClr val="536579"/>
                </a:solidFill>
                <a:latin typeface="Menlo" panose="020B0609030804020204" pitchFamily="49" charset="0"/>
              </a:rPr>
              <a:t>和</a:t>
            </a:r>
            <a:r>
              <a:rPr lang="en" altLang="zh-TW" sz="1200" i="1" dirty="0" err="1">
                <a:solidFill>
                  <a:srgbClr val="536579"/>
                </a:solidFill>
                <a:latin typeface="Menlo" panose="020B0609030804020204" pitchFamily="49" charset="0"/>
              </a:rPr>
              <a:t>tid</a:t>
            </a:r>
            <a:r>
              <a:rPr lang="zh-TW" altLang="en" sz="1200" i="1" dirty="0">
                <a:solidFill>
                  <a:srgbClr val="536579"/>
                </a:solidFill>
                <a:latin typeface="Menlo" panose="020B0609030804020204" pitchFamily="49" charset="0"/>
              </a:rPr>
              <a:t>，</a:t>
            </a:r>
            <a:r>
              <a:rPr lang="zh-TW" altLang="en-US" sz="1200" i="1" dirty="0">
                <a:solidFill>
                  <a:srgbClr val="536579"/>
                </a:solidFill>
                <a:latin typeface="Menlo" panose="020B0609030804020204" pitchFamily="49" charset="0"/>
              </a:rPr>
              <a:t>注意，</a:t>
            </a:r>
            <a:r>
              <a:rPr lang="en" altLang="zh-TW" sz="1200" i="1" dirty="0" err="1">
                <a:solidFill>
                  <a:srgbClr val="536579"/>
                </a:solidFill>
                <a:latin typeface="Menlo" panose="020B0609030804020204" pitchFamily="49" charset="0"/>
              </a:rPr>
              <a:t>threadID</a:t>
            </a:r>
            <a:r>
              <a:rPr lang="zh-TW" altLang="en-US" sz="1200" i="1" dirty="0">
                <a:solidFill>
                  <a:srgbClr val="536579"/>
                </a:solidFill>
                <a:latin typeface="Menlo" panose="020B0609030804020204" pitchFamily="49" charset="0"/>
              </a:rPr>
              <a:t>雖然是</a:t>
            </a:r>
            <a:r>
              <a:rPr lang="en" altLang="zh-TW" sz="1200" i="1" dirty="0">
                <a:solidFill>
                  <a:srgbClr val="536579"/>
                </a:solidFill>
                <a:latin typeface="Menlo" panose="020B0609030804020204" pitchFamily="49" charset="0"/>
              </a:rPr>
              <a:t>global</a:t>
            </a:r>
            <a:r>
              <a:rPr lang="zh-TW" altLang="en-US" sz="1200" i="1" dirty="0">
                <a:solidFill>
                  <a:srgbClr val="536579"/>
                </a:solidFill>
                <a:latin typeface="Menlo" panose="020B0609030804020204" pitchFamily="49" charset="0"/>
              </a:rPr>
              <a:t>變數，但因為它屬於</a:t>
            </a:r>
            <a:r>
              <a:rPr lang="en" altLang="zh-TW" sz="1200" i="1" dirty="0">
                <a:solidFill>
                  <a:srgbClr val="536579"/>
                </a:solidFill>
                <a:latin typeface="Menlo" panose="020B0609030804020204" pitchFamily="49" charset="0"/>
              </a:rPr>
              <a:t>TLS</a:t>
            </a:r>
            <a:r>
              <a:rPr lang="zh-TW" altLang="en" sz="1200" i="1" dirty="0">
                <a:solidFill>
                  <a:srgbClr val="536579"/>
                </a:solidFill>
                <a:latin typeface="Menlo" panose="020B0609030804020204" pitchFamily="49" charset="0"/>
              </a:rPr>
              <a:t>，</a:t>
            </a:r>
            <a:r>
              <a:rPr lang="zh-TW" altLang="en-US" sz="1200" i="1" dirty="0">
                <a:solidFill>
                  <a:srgbClr val="536579"/>
                </a:solidFill>
                <a:latin typeface="Menlo" panose="020B0609030804020204" pitchFamily="49" charset="0"/>
              </a:rPr>
              <a:t>因此每個</a:t>
            </a:r>
            <a:r>
              <a:rPr lang="en" altLang="zh-TW" sz="1200" i="1" dirty="0">
                <a:solidFill>
                  <a:srgbClr val="536579"/>
                </a:solidFill>
                <a:latin typeface="Menlo" panose="020B0609030804020204" pitchFamily="49" charset="0"/>
              </a:rPr>
              <a:t>thread</a:t>
            </a:r>
            <a:r>
              <a:rPr lang="zh-TW" altLang="en-US" sz="1200" i="1" dirty="0">
                <a:solidFill>
                  <a:srgbClr val="536579"/>
                </a:solidFill>
                <a:latin typeface="Menlo" panose="020B0609030804020204" pitchFamily="49" charset="0"/>
              </a:rPr>
              <a:t>所存取的</a:t>
            </a:r>
            <a:r>
              <a:rPr lang="en" altLang="zh-TW" sz="1200" i="1" dirty="0" err="1">
                <a:solidFill>
                  <a:srgbClr val="536579"/>
                </a:solidFill>
                <a:latin typeface="Menlo" panose="020B0609030804020204" pitchFamily="49" charset="0"/>
              </a:rPr>
              <a:t>threadID</a:t>
            </a:r>
            <a:r>
              <a:rPr lang="zh-TW" altLang="en-US" sz="1200" i="1" dirty="0">
                <a:solidFill>
                  <a:srgbClr val="536579"/>
                </a:solidFill>
                <a:latin typeface="Menlo" panose="020B0609030804020204" pitchFamily="49" charset="0"/>
              </a:rPr>
              <a:t>是不一樣的</a:t>
            </a:r>
            <a:endParaRPr lang="zh-TW" altLang="en-US" sz="1200" dirty="0">
              <a:solidFill>
                <a:srgbClr val="536579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 startAt="19"/>
            </a:pPr>
            <a:r>
              <a:rPr lang="zh-TW" alt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sz="1200" dirty="0">
                <a:solidFill>
                  <a:srgbClr val="C41A16"/>
                </a:solidFill>
                <a:latin typeface="Menlo" panose="020B0609030804020204" pitchFamily="49" charset="0"/>
              </a:rPr>
              <a:t>"\</a:t>
            </a:r>
            <a:r>
              <a:rPr lang="en" altLang="zh-TW" sz="1200" dirty="0" err="1">
                <a:solidFill>
                  <a:srgbClr val="C41A16"/>
                </a:solidFill>
                <a:latin typeface="Menlo" panose="020B0609030804020204" pitchFamily="49" charset="0"/>
              </a:rPr>
              <a:t>tmy</a:t>
            </a:r>
            <a:r>
              <a:rPr lang="en" altLang="zh-TW" sz="1200" dirty="0">
                <a:solidFill>
                  <a:srgbClr val="C41A16"/>
                </a:solidFill>
                <a:latin typeface="Menlo" panose="020B0609030804020204" pitchFamily="49" charset="0"/>
              </a:rPr>
              <a:t> </a:t>
            </a:r>
            <a:r>
              <a:rPr lang="en" altLang="zh-TW" sz="1200" dirty="0" err="1">
                <a:solidFill>
                  <a:srgbClr val="C41A16"/>
                </a:solidFill>
                <a:latin typeface="Menlo" panose="020B0609030804020204" pitchFamily="49" charset="0"/>
              </a:rPr>
              <a:t>pid</a:t>
            </a:r>
            <a:r>
              <a:rPr lang="en" altLang="zh-TW" sz="1200" dirty="0">
                <a:solidFill>
                  <a:srgbClr val="C41A16"/>
                </a:solidFill>
                <a:latin typeface="Menlo" panose="020B0609030804020204" pitchFamily="49" charset="0"/>
              </a:rPr>
              <a:t> is %</a:t>
            </a:r>
            <a:r>
              <a:rPr lang="en" altLang="zh-TW" sz="1200" dirty="0" err="1">
                <a:solidFill>
                  <a:srgbClr val="C41A16"/>
                </a:solidFill>
                <a:latin typeface="Menlo" panose="020B0609030804020204" pitchFamily="49" charset="0"/>
              </a:rPr>
              <a:t>ld</a:t>
            </a:r>
            <a:r>
              <a:rPr lang="en" altLang="zh-TW" sz="1200" dirty="0">
                <a:solidFill>
                  <a:srgbClr val="C41A16"/>
                </a:solidFill>
                <a:latin typeface="Menlo" panose="020B0609030804020204" pitchFamily="49" charset="0"/>
              </a:rPr>
              <a:t> and my </a:t>
            </a:r>
            <a:r>
              <a:rPr lang="en" altLang="zh-TW" sz="1200" dirty="0" err="1">
                <a:solidFill>
                  <a:srgbClr val="C41A16"/>
                </a:solidFill>
                <a:latin typeface="Menlo" panose="020B0609030804020204" pitchFamily="49" charset="0"/>
              </a:rPr>
              <a:t>tid</a:t>
            </a:r>
            <a:r>
              <a:rPr lang="en" altLang="zh-TW" sz="1200" dirty="0">
                <a:solidFill>
                  <a:srgbClr val="C41A16"/>
                </a:solidFill>
                <a:latin typeface="Menlo" panose="020B0609030804020204" pitchFamily="49" charset="0"/>
              </a:rPr>
              <a:t> is %</a:t>
            </a:r>
            <a:r>
              <a:rPr lang="en" altLang="zh-TW" sz="1200" dirty="0" err="1">
                <a:solidFill>
                  <a:srgbClr val="C41A16"/>
                </a:solidFill>
                <a:latin typeface="Menlo" panose="020B0609030804020204" pitchFamily="49" charset="0"/>
              </a:rPr>
              <a:t>ld</a:t>
            </a:r>
            <a:r>
              <a:rPr lang="en" altLang="zh-TW" sz="1200" dirty="0">
                <a:solidFill>
                  <a:srgbClr val="C41A16"/>
                </a:solidFill>
                <a:latin typeface="Menlo" panose="020B0609030804020204" pitchFamily="49" charset="0"/>
              </a:rPr>
              <a:t>\n"</a:t>
            </a:r>
            <a:r>
              <a:rPr lang="en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, (</a:t>
            </a:r>
            <a:r>
              <a:rPr lang="en" altLang="zh-TW" sz="1200" b="1" dirty="0">
                <a:solidFill>
                  <a:srgbClr val="9B2393"/>
                </a:solidFill>
                <a:latin typeface="Menlo" panose="020B0609030804020204" pitchFamily="49" charset="0"/>
              </a:rPr>
              <a:t>long</a:t>
            </a:r>
            <a:r>
              <a:rPr lang="en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r>
              <a:rPr lang="en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getpid</a:t>
            </a:r>
            <a:r>
              <a:rPr lang="en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(), </a:t>
            </a:r>
            <a:r>
              <a:rPr lang="en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threadID</a:t>
            </a:r>
            <a:r>
              <a:rPr lang="en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" altLang="zh-TW" sz="1200" dirty="0">
              <a:solidFill>
                <a:srgbClr val="C41A16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 startAt="19"/>
            </a:pPr>
            <a:r>
              <a:rPr lang="en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sprintf</a:t>
            </a:r>
            <a:r>
              <a:rPr lang="en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(name, </a:t>
            </a:r>
            <a:r>
              <a:rPr lang="en" altLang="zh-TW" sz="12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zh-TW" altLang="en-US" sz="1200" dirty="0">
                <a:solidFill>
                  <a:srgbClr val="C41A16"/>
                </a:solidFill>
                <a:latin typeface="Menlo" panose="020B0609030804020204" pitchFamily="49" charset="0"/>
              </a:rPr>
              <a:t>🦖🦕</a:t>
            </a:r>
            <a:r>
              <a:rPr lang="en-US" altLang="zh-TW" sz="1200" dirty="0">
                <a:solidFill>
                  <a:srgbClr val="C41A16"/>
                </a:solidFill>
                <a:latin typeface="Menlo" panose="020B0609030804020204" pitchFamily="49" charset="0"/>
              </a:rPr>
              <a:t>###%02</a:t>
            </a:r>
            <a:r>
              <a:rPr lang="en" altLang="zh-TW" sz="1200" dirty="0">
                <a:solidFill>
                  <a:srgbClr val="C41A16"/>
                </a:solidFill>
                <a:latin typeface="Menlo" panose="020B0609030804020204" pitchFamily="49" charset="0"/>
              </a:rPr>
              <a:t>d###"</a:t>
            </a:r>
            <a:r>
              <a:rPr lang="en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givenID</a:t>
            </a:r>
            <a:r>
              <a:rPr lang="en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>
              <a:buFont typeface="+mj-lt"/>
              <a:buAutoNum type="arabicPeriod" startAt="19"/>
            </a:pPr>
            <a:r>
              <a:rPr lang="en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sleep(</a:t>
            </a:r>
            <a:r>
              <a:rPr lang="en" altLang="zh-TW" sz="12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>
              <a:buFont typeface="+mj-lt"/>
              <a:buAutoNum type="arabicPeriod" startAt="19"/>
            </a:pPr>
            <a:r>
              <a:rPr lang="en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200" i="1" dirty="0">
                <a:solidFill>
                  <a:srgbClr val="536579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200" i="1" dirty="0">
                <a:solidFill>
                  <a:srgbClr val="536579"/>
                </a:solidFill>
                <a:latin typeface="Menlo" panose="020B0609030804020204" pitchFamily="49" charset="0"/>
              </a:rPr>
              <a:t>同樣的</a:t>
            </a:r>
            <a:r>
              <a:rPr lang="en" altLang="zh-TW" sz="1200" i="1" dirty="0">
                <a:solidFill>
                  <a:srgbClr val="536579"/>
                </a:solidFill>
                <a:latin typeface="Menlo" panose="020B0609030804020204" pitchFamily="49" charset="0"/>
              </a:rPr>
              <a:t>name</a:t>
            </a:r>
            <a:r>
              <a:rPr lang="zh-TW" altLang="en-US" sz="1200" i="1" dirty="0">
                <a:solidFill>
                  <a:srgbClr val="536579"/>
                </a:solidFill>
                <a:latin typeface="Menlo" panose="020B0609030804020204" pitchFamily="49" charset="0"/>
              </a:rPr>
              <a:t>也屬於</a:t>
            </a:r>
            <a:r>
              <a:rPr lang="en" altLang="zh-TW" sz="1200" i="1" dirty="0">
                <a:solidFill>
                  <a:srgbClr val="536579"/>
                </a:solidFill>
                <a:latin typeface="Menlo" panose="020B0609030804020204" pitchFamily="49" charset="0"/>
              </a:rPr>
              <a:t>TLS</a:t>
            </a:r>
            <a:endParaRPr lang="en" altLang="zh-TW" sz="1200" dirty="0">
              <a:solidFill>
                <a:srgbClr val="536579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 startAt="19"/>
            </a:pPr>
            <a:r>
              <a:rPr lang="en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sz="1200" dirty="0">
                <a:solidFill>
                  <a:srgbClr val="C41A16"/>
                </a:solidFill>
                <a:latin typeface="Menlo" panose="020B0609030804020204" pitchFamily="49" charset="0"/>
              </a:rPr>
              <a:t>"\</a:t>
            </a:r>
            <a:r>
              <a:rPr lang="en" altLang="zh-TW" sz="1200" dirty="0" err="1">
                <a:solidFill>
                  <a:srgbClr val="C41A16"/>
                </a:solidFill>
                <a:latin typeface="Menlo" panose="020B0609030804020204" pitchFamily="49" charset="0"/>
              </a:rPr>
              <a:t>tmy</a:t>
            </a:r>
            <a:r>
              <a:rPr lang="en" altLang="zh-TW" sz="1200" dirty="0">
                <a:solidFill>
                  <a:srgbClr val="C41A16"/>
                </a:solidFill>
                <a:latin typeface="Menlo" panose="020B0609030804020204" pitchFamily="49" charset="0"/>
              </a:rPr>
              <a:t> name is %s\n"</a:t>
            </a:r>
            <a:r>
              <a:rPr lang="en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, name);</a:t>
            </a:r>
          </a:p>
          <a:p>
            <a:pPr>
              <a:buFont typeface="+mj-lt"/>
              <a:buAutoNum type="arabicPeriod" startAt="19"/>
            </a:pPr>
            <a:r>
              <a:rPr lang="en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2930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E39E627-467B-5C44-9EB3-4B43BE218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258FBF4-0FDB-2841-AD1E-E1A5BAE28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en" altLang="zh-TW" sz="2400" dirty="0"/>
              <a:t>I am main </a:t>
            </a:r>
            <a:r>
              <a:rPr kumimoji="1" lang="en" altLang="zh-TW" sz="2400" dirty="0" err="1"/>
              <a:t>funciton</a:t>
            </a:r>
            <a:r>
              <a:rPr kumimoji="1" lang="en" altLang="zh-TW" sz="2400" dirty="0"/>
              <a:t>, my </a:t>
            </a:r>
            <a:r>
              <a:rPr kumimoji="1" lang="en" altLang="zh-TW" sz="2400" dirty="0" err="1"/>
              <a:t>pid</a:t>
            </a:r>
            <a:r>
              <a:rPr kumimoji="1" lang="en" altLang="zh-TW" sz="2400" dirty="0"/>
              <a:t> is 73691 and my </a:t>
            </a:r>
            <a:r>
              <a:rPr kumimoji="1" lang="en" altLang="zh-TW" sz="2400" dirty="0" err="1"/>
              <a:t>tid</a:t>
            </a:r>
            <a:r>
              <a:rPr kumimoji="1" lang="en" altLang="zh-TW" sz="2400" dirty="0"/>
              <a:t> is 73691</a:t>
            </a:r>
          </a:p>
          <a:p>
            <a:pPr marL="0" indent="0">
              <a:buNone/>
            </a:pPr>
            <a:r>
              <a:rPr kumimoji="1" lang="en" altLang="zh-TW" sz="2400" dirty="0"/>
              <a:t>waiting for child threads</a:t>
            </a:r>
          </a:p>
          <a:p>
            <a:pPr marL="0" indent="0">
              <a:buNone/>
            </a:pPr>
            <a:r>
              <a:rPr kumimoji="1" lang="en" altLang="zh-TW" sz="2400" dirty="0"/>
              <a:t>	thread</a:t>
            </a:r>
            <a:r>
              <a:rPr kumimoji="1" lang="zh-TW" altLang="en-US" sz="2400" dirty="0"/>
              <a:t>🦖🦕</a:t>
            </a:r>
            <a:r>
              <a:rPr kumimoji="1" lang="en-US" altLang="zh-TW" sz="2400" dirty="0"/>
              <a:t>00 </a:t>
            </a:r>
            <a:r>
              <a:rPr kumimoji="1" lang="en" altLang="zh-TW" sz="2400" dirty="0"/>
              <a:t>is here.</a:t>
            </a:r>
          </a:p>
          <a:p>
            <a:pPr marL="0" indent="0">
              <a:buNone/>
            </a:pPr>
            <a:r>
              <a:rPr kumimoji="1" lang="en" altLang="zh-TW" sz="2400" dirty="0"/>
              <a:t>	my </a:t>
            </a:r>
            <a:r>
              <a:rPr kumimoji="1" lang="en" altLang="zh-TW" sz="2400" dirty="0" err="1"/>
              <a:t>pid</a:t>
            </a:r>
            <a:r>
              <a:rPr kumimoji="1" lang="en" altLang="zh-TW" sz="2400" dirty="0"/>
              <a:t> is 73691 and my </a:t>
            </a:r>
            <a:r>
              <a:rPr kumimoji="1" lang="en" altLang="zh-TW" sz="2400" dirty="0" err="1"/>
              <a:t>tid</a:t>
            </a:r>
            <a:r>
              <a:rPr kumimoji="1" lang="en" altLang="zh-TW" sz="2400" dirty="0"/>
              <a:t> is 73692</a:t>
            </a:r>
          </a:p>
          <a:p>
            <a:pPr marL="0" indent="0">
              <a:buNone/>
            </a:pPr>
            <a:r>
              <a:rPr kumimoji="1" lang="en" altLang="zh-TW" sz="2400" dirty="0"/>
              <a:t>	thread</a:t>
            </a:r>
            <a:r>
              <a:rPr kumimoji="1" lang="zh-TW" altLang="en-US" sz="2400" dirty="0"/>
              <a:t>🦖🦕</a:t>
            </a:r>
            <a:r>
              <a:rPr kumimoji="1" lang="en-US" altLang="zh-TW" sz="2400" dirty="0"/>
              <a:t>02 </a:t>
            </a:r>
            <a:r>
              <a:rPr kumimoji="1" lang="en" altLang="zh-TW" sz="2400" dirty="0"/>
              <a:t>is here.</a:t>
            </a:r>
          </a:p>
          <a:p>
            <a:pPr marL="0" indent="0">
              <a:buNone/>
            </a:pPr>
            <a:r>
              <a:rPr kumimoji="1" lang="en" altLang="zh-TW" sz="2400" dirty="0"/>
              <a:t>	my </a:t>
            </a:r>
            <a:r>
              <a:rPr kumimoji="1" lang="en" altLang="zh-TW" sz="2400" dirty="0" err="1"/>
              <a:t>pid</a:t>
            </a:r>
            <a:r>
              <a:rPr kumimoji="1" lang="en" altLang="zh-TW" sz="2400" dirty="0"/>
              <a:t> is 73691 and my </a:t>
            </a:r>
            <a:r>
              <a:rPr kumimoji="1" lang="en" altLang="zh-TW" sz="2400" dirty="0" err="1"/>
              <a:t>tid</a:t>
            </a:r>
            <a:r>
              <a:rPr kumimoji="1" lang="en" altLang="zh-TW" sz="2400" dirty="0"/>
              <a:t> is 73694</a:t>
            </a:r>
          </a:p>
          <a:p>
            <a:pPr marL="0" indent="0">
              <a:buNone/>
            </a:pPr>
            <a:r>
              <a:rPr kumimoji="1" lang="en" altLang="zh-TW" sz="2400" dirty="0">
                <a:solidFill>
                  <a:srgbClr val="FFFC00"/>
                </a:solidFill>
              </a:rPr>
              <a:t>//</a:t>
            </a:r>
            <a:r>
              <a:rPr kumimoji="1" lang="zh-CN" altLang="en-US" sz="2400" dirty="0">
                <a:solidFill>
                  <a:srgbClr val="FFFC00"/>
                </a:solidFill>
              </a:rPr>
              <a:t>省略一些輸出</a:t>
            </a:r>
            <a:endParaRPr kumimoji="1" lang="en" altLang="zh-TW" sz="2400" dirty="0">
              <a:solidFill>
                <a:srgbClr val="FFFC00"/>
              </a:solidFill>
            </a:endParaRPr>
          </a:p>
          <a:p>
            <a:pPr marL="0" indent="0">
              <a:buNone/>
            </a:pPr>
            <a:r>
              <a:rPr kumimoji="1" lang="en" altLang="zh-TW" sz="2400" dirty="0"/>
              <a:t>	my name is </a:t>
            </a:r>
            <a:r>
              <a:rPr kumimoji="1" lang="zh-TW" altLang="en-US" sz="2400" dirty="0"/>
              <a:t>🦖🦕</a:t>
            </a:r>
            <a:r>
              <a:rPr kumimoji="1" lang="en-US" altLang="zh-TW" sz="2400" dirty="0"/>
              <a:t>###13###</a:t>
            </a:r>
          </a:p>
          <a:p>
            <a:pPr marL="0" indent="0">
              <a:buNone/>
            </a:pPr>
            <a:r>
              <a:rPr kumimoji="1" lang="en-US" altLang="zh-TW" sz="2400" dirty="0"/>
              <a:t>	</a:t>
            </a:r>
            <a:r>
              <a:rPr kumimoji="1" lang="en" altLang="zh-TW" sz="2400" dirty="0"/>
              <a:t>my name is </a:t>
            </a:r>
            <a:r>
              <a:rPr kumimoji="1" lang="zh-TW" altLang="en-US" sz="2400" dirty="0"/>
              <a:t>🦖🦕</a:t>
            </a:r>
            <a:r>
              <a:rPr kumimoji="1" lang="en-US" altLang="zh-TW" sz="2400" dirty="0"/>
              <a:t>###06###</a:t>
            </a:r>
          </a:p>
          <a:p>
            <a:pPr marL="0" indent="0">
              <a:buNone/>
            </a:pPr>
            <a:r>
              <a:rPr kumimoji="1" lang="en-US" altLang="zh-TW" sz="2400" dirty="0"/>
              <a:t>	</a:t>
            </a:r>
            <a:r>
              <a:rPr kumimoji="1" lang="en" altLang="zh-TW" sz="2400" dirty="0"/>
              <a:t>my name is </a:t>
            </a:r>
            <a:r>
              <a:rPr kumimoji="1" lang="zh-TW" altLang="en-US" sz="2400" dirty="0"/>
              <a:t>🦖🦕</a:t>
            </a:r>
            <a:r>
              <a:rPr kumimoji="1" lang="en-US" altLang="zh-TW" sz="2400" dirty="0"/>
              <a:t>###04###</a:t>
            </a:r>
          </a:p>
          <a:p>
            <a:pPr marL="0" indent="0">
              <a:buNone/>
            </a:pPr>
            <a:r>
              <a:rPr kumimoji="1" lang="en" altLang="zh-TW" sz="2400" dirty="0"/>
              <a:t>all threads finish their work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6133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1927D29-B2F3-C041-87E9-9C1AE35821D7}"/>
              </a:ext>
            </a:extLst>
          </p:cNvPr>
          <p:cNvSpPr/>
          <p:nvPr/>
        </p:nvSpPr>
        <p:spPr>
          <a:xfrm>
            <a:off x="3171217" y="1825625"/>
            <a:ext cx="4424464" cy="4424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7DB1902C-C1F5-BC48-8F41-65FE9E21D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計算</a:t>
            </a:r>
            <a:r>
              <a:rPr kumimoji="1" lang="en-US" altLang="zh-TW" dirty="0"/>
              <a:t>pi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15E8511-1A2F-2845-96F5-226117E3A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0433" y="130242"/>
            <a:ext cx="2144409" cy="2144409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F387615E-4241-BA4C-8D50-FB3E12D7013D}"/>
              </a:ext>
            </a:extLst>
          </p:cNvPr>
          <p:cNvSpPr/>
          <p:nvPr/>
        </p:nvSpPr>
        <p:spPr>
          <a:xfrm>
            <a:off x="3177702" y="1825625"/>
            <a:ext cx="4417979" cy="4417979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向左箭號圖說文字 8">
            <a:extLst>
              <a:ext uri="{FF2B5EF4-FFF2-40B4-BE49-F238E27FC236}">
                <a16:creationId xmlns:a16="http://schemas.microsoft.com/office/drawing/2014/main" id="{6203D3CB-6A0F-084F-888F-ED4CDB7890A8}"/>
              </a:ext>
            </a:extLst>
          </p:cNvPr>
          <p:cNvSpPr/>
          <p:nvPr/>
        </p:nvSpPr>
        <p:spPr>
          <a:xfrm>
            <a:off x="7271426" y="1925571"/>
            <a:ext cx="1867711" cy="862519"/>
          </a:xfrm>
          <a:prstGeom prst="leftArrowCallou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飛鏢靶</a:t>
            </a:r>
          </a:p>
        </p:txBody>
      </p:sp>
      <p:sp>
        <p:nvSpPr>
          <p:cNvPr id="10" name="向右箭號圖說文字 9">
            <a:extLst>
              <a:ext uri="{FF2B5EF4-FFF2-40B4-BE49-F238E27FC236}">
                <a16:creationId xmlns:a16="http://schemas.microsoft.com/office/drawing/2014/main" id="{AEDFFEE0-03AE-C447-BF98-6C0271A2FE5B}"/>
              </a:ext>
            </a:extLst>
          </p:cNvPr>
          <p:cNvSpPr/>
          <p:nvPr/>
        </p:nvSpPr>
        <p:spPr>
          <a:xfrm>
            <a:off x="1841771" y="3774331"/>
            <a:ext cx="1880680" cy="927370"/>
          </a:xfrm>
          <a:prstGeom prst="rightArrowCallou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射進去此區域得分</a:t>
            </a:r>
          </a:p>
        </p:txBody>
      </p:sp>
    </p:spTree>
    <p:extLst>
      <p:ext uri="{BB962C8B-B14F-4D97-AF65-F5344CB8AC3E}">
        <p14:creationId xmlns:p14="http://schemas.microsoft.com/office/powerpoint/2010/main" val="3393404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DB1902C-C1F5-BC48-8F41-65FE9E21D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計算</a:t>
            </a:r>
            <a:r>
              <a:rPr kumimoji="1" lang="en-US" altLang="zh-TW" dirty="0"/>
              <a:t>pi</a:t>
            </a:r>
            <a:endParaRPr kumimoji="1" lang="zh-TW" altLang="en-US" dirty="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A876543-1A26-0C4B-9DBB-5EB8E4DA3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在亂射的情況下，飛鏢如果在靶內，得分的機率有多高？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假設靶的長寬都是「</a:t>
            </a:r>
            <a:r>
              <a:rPr kumimoji="1" lang="zh-CN" altLang="en-US" dirty="0"/>
              <a:t>二</a:t>
            </a:r>
            <a:r>
              <a:rPr kumimoji="1" lang="zh-TW" altLang="en-US" dirty="0"/>
              <a:t>」</a:t>
            </a:r>
            <a:r>
              <a:rPr kumimoji="1" lang="zh-CN" altLang="en-US" dirty="0"/>
              <a:t>公尺</a:t>
            </a:r>
            <a:endParaRPr kumimoji="1" lang="en-US" altLang="zh-CN" dirty="0"/>
          </a:p>
          <a:p>
            <a:pPr lvl="1"/>
            <a:r>
              <a:rPr kumimoji="1" lang="zh-TW" altLang="en-US" dirty="0"/>
              <a:t>「目標」是一個圓，圓的直徑是</a:t>
            </a:r>
            <a:r>
              <a:rPr kumimoji="1" lang="zh-CN" altLang="en-US" dirty="0"/>
              <a:t>二</a:t>
            </a:r>
            <a:r>
              <a:rPr kumimoji="1" lang="zh-TW" altLang="en-US" dirty="0"/>
              <a:t>公尺。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「</a:t>
            </a:r>
            <a:r>
              <a:rPr kumimoji="1" lang="zh-TW" altLang="en-US" dirty="0"/>
              <a:t>圓面積」為</a:t>
            </a:r>
            <a:r>
              <a:rPr kumimoji="1" lang="en-US" altLang="zh-TW" dirty="0"/>
              <a:t> 2 </a:t>
            </a:r>
            <a:r>
              <a:rPr lang="en-US" altLang="zh-TW" dirty="0"/>
              <a:t>×</a:t>
            </a:r>
            <a:r>
              <a:rPr kumimoji="1" lang="el-GR" altLang="zh-TW" dirty="0"/>
              <a:t> π</a:t>
            </a:r>
            <a:r>
              <a:rPr kumimoji="1" lang="en-US" altLang="zh-TW" dirty="0"/>
              <a:t> </a:t>
            </a:r>
            <a:r>
              <a:rPr lang="en-US" altLang="zh-TW" dirty="0"/>
              <a:t>×</a:t>
            </a:r>
            <a:r>
              <a:rPr kumimoji="1" lang="en-US" altLang="zh-TW" dirty="0"/>
              <a:t> r</a:t>
            </a:r>
            <a:r>
              <a:rPr kumimoji="1" lang="en-US" altLang="zh-TW" baseline="30000" dirty="0"/>
              <a:t>2</a:t>
            </a:r>
            <a:r>
              <a:rPr kumimoji="1" lang="en-US" altLang="zh-TW" dirty="0"/>
              <a:t> =</a:t>
            </a:r>
            <a:r>
              <a:rPr kumimoji="1" lang="zh-TW" altLang="en-US" dirty="0"/>
              <a:t> </a:t>
            </a:r>
            <a:r>
              <a:rPr kumimoji="1" lang="en-US" altLang="zh-TW" dirty="0"/>
              <a:t>2</a:t>
            </a:r>
            <a:r>
              <a:rPr kumimoji="1" lang="el-GR" altLang="zh-TW" dirty="0"/>
              <a:t>π</a:t>
            </a:r>
            <a:r>
              <a:rPr kumimoji="1" lang="en-US" altLang="zh-TW" dirty="0"/>
              <a:t> </a:t>
            </a:r>
            <a:r>
              <a:rPr kumimoji="1" lang="zh-TW" altLang="en-US" dirty="0"/>
              <a:t>（平方米）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靶面積為「</a:t>
            </a:r>
            <a:r>
              <a:rPr kumimoji="1" lang="en-US" altLang="zh-TW" dirty="0"/>
              <a:t>1</a:t>
            </a:r>
            <a:r>
              <a:rPr kumimoji="1" lang="zh-TW" altLang="en-US" dirty="0"/>
              <a:t>」，因此得分的機率是：「</a:t>
            </a:r>
            <a:r>
              <a:rPr kumimoji="1" lang="el-GR" altLang="zh-TW" dirty="0"/>
              <a:t> π</a:t>
            </a:r>
            <a:r>
              <a:rPr kumimoji="1" lang="en-US" altLang="zh-TW" dirty="0"/>
              <a:t>/2 </a:t>
            </a:r>
            <a:r>
              <a:rPr kumimoji="1" lang="zh-TW" altLang="en-US" dirty="0"/>
              <a:t>」</a:t>
            </a:r>
            <a:endParaRPr kumimoji="1"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15E8511-1A2F-2845-96F5-226117E3A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0433" y="130242"/>
            <a:ext cx="2144409" cy="214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675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DB1902C-C1F5-BC48-8F41-65FE9E21D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計算</a:t>
            </a:r>
            <a:r>
              <a:rPr kumimoji="1" lang="en-US" altLang="zh-TW" dirty="0"/>
              <a:t>pi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15E8511-1A2F-2845-96F5-226117E3A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0433" y="130242"/>
            <a:ext cx="2144409" cy="2144409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3370F7C-8009-8543-A0E0-493DDE14A241}"/>
              </a:ext>
            </a:extLst>
          </p:cNvPr>
          <p:cNvGrpSpPr/>
          <p:nvPr/>
        </p:nvGrpSpPr>
        <p:grpSpPr>
          <a:xfrm>
            <a:off x="3171217" y="1825625"/>
            <a:ext cx="4424464" cy="4424464"/>
            <a:chOff x="3171217" y="1825625"/>
            <a:chExt cx="4424464" cy="4424464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1927D29-B2F3-C041-87E9-9C1AE35821D7}"/>
                </a:ext>
              </a:extLst>
            </p:cNvPr>
            <p:cNvSpPr/>
            <p:nvPr/>
          </p:nvSpPr>
          <p:spPr>
            <a:xfrm>
              <a:off x="3171217" y="1825625"/>
              <a:ext cx="4424464" cy="44244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F387615E-4241-BA4C-8D50-FB3E12D7013D}"/>
                </a:ext>
              </a:extLst>
            </p:cNvPr>
            <p:cNvSpPr/>
            <p:nvPr/>
          </p:nvSpPr>
          <p:spPr>
            <a:xfrm>
              <a:off x="3177702" y="1825625"/>
              <a:ext cx="4417979" cy="4417979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6C4F25CA-B861-3A46-B70F-6B6191F95529}"/>
              </a:ext>
            </a:extLst>
          </p:cNvPr>
          <p:cNvSpPr/>
          <p:nvPr/>
        </p:nvSpPr>
        <p:spPr>
          <a:xfrm>
            <a:off x="838200" y="3963548"/>
            <a:ext cx="10515600" cy="2764210"/>
          </a:xfrm>
          <a:prstGeom prst="rect">
            <a:avLst/>
          </a:prstGeom>
          <a:solidFill>
            <a:srgbClr val="111D28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242E109-81E5-C34D-8D50-A6FCDAD6CCBE}"/>
              </a:ext>
            </a:extLst>
          </p:cNvPr>
          <p:cNvSpPr/>
          <p:nvPr/>
        </p:nvSpPr>
        <p:spPr>
          <a:xfrm>
            <a:off x="838200" y="1819140"/>
            <a:ext cx="4550923" cy="2144409"/>
          </a:xfrm>
          <a:prstGeom prst="rect">
            <a:avLst/>
          </a:prstGeom>
          <a:solidFill>
            <a:srgbClr val="111D28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向左箭號圖說文字 11">
            <a:extLst>
              <a:ext uri="{FF2B5EF4-FFF2-40B4-BE49-F238E27FC236}">
                <a16:creationId xmlns:a16="http://schemas.microsoft.com/office/drawing/2014/main" id="{7BA256EB-976C-8C46-813B-0598DB8B19D0}"/>
              </a:ext>
            </a:extLst>
          </p:cNvPr>
          <p:cNvSpPr/>
          <p:nvPr/>
        </p:nvSpPr>
        <p:spPr>
          <a:xfrm>
            <a:off x="6901775" y="2687840"/>
            <a:ext cx="4116422" cy="862519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8004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1/2</a:t>
            </a:r>
            <a:r>
              <a:rPr kumimoji="1" lang="el-GR" altLang="zh-TW" dirty="0"/>
              <a:t> π</a:t>
            </a:r>
            <a:endParaRPr kumimoji="1" lang="en-US" altLang="zh-TW" dirty="0"/>
          </a:p>
        </p:txBody>
      </p:sp>
      <p:sp>
        <p:nvSpPr>
          <p:cNvPr id="2" name="右大括弧 1">
            <a:extLst>
              <a:ext uri="{FF2B5EF4-FFF2-40B4-BE49-F238E27FC236}">
                <a16:creationId xmlns:a16="http://schemas.microsoft.com/office/drawing/2014/main" id="{25BFD8C0-29CE-644D-9848-039E54887949}"/>
              </a:ext>
            </a:extLst>
          </p:cNvPr>
          <p:cNvSpPr/>
          <p:nvPr/>
        </p:nvSpPr>
        <p:spPr>
          <a:xfrm rot="5400000">
            <a:off x="5266225" y="1946090"/>
            <a:ext cx="240929" cy="4417980"/>
          </a:xfrm>
          <a:prstGeom prst="rightBrace">
            <a:avLst/>
          </a:prstGeom>
          <a:ln w="28575">
            <a:solidFill>
              <a:srgbClr val="FF0000"/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E0349FA-B2C5-7244-8578-A807A8EC4196}"/>
              </a:ext>
            </a:extLst>
          </p:cNvPr>
          <p:cNvSpPr txBox="1"/>
          <p:nvPr/>
        </p:nvSpPr>
        <p:spPr>
          <a:xfrm>
            <a:off x="5130815" y="4346611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2.0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65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B27654-ED58-F648-94D9-FF432DA64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蒙特卡羅法</a:t>
            </a:r>
            <a:r>
              <a:rPr kumimoji="1" lang="en-US" altLang="zh-CN" dirty="0"/>
              <a:t>(</a:t>
            </a:r>
            <a:r>
              <a:rPr kumimoji="1" lang="zh-CN" altLang="en-US" dirty="0"/>
              <a:t>飛鏢逼近</a:t>
            </a:r>
            <a:r>
              <a:rPr kumimoji="1" lang="en-US" altLang="zh-CN" dirty="0"/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312D6C-CDAC-CC4C-8B5D-298743E7A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「</a:t>
            </a:r>
            <a:r>
              <a:rPr kumimoji="1" lang="zh-TW" altLang="en-US" dirty="0">
                <a:solidFill>
                  <a:srgbClr val="FF0000"/>
                </a:solidFill>
              </a:rPr>
              <a:t>積分</a:t>
            </a:r>
            <a:r>
              <a:rPr kumimoji="1" lang="zh-TW" altLang="en-US" dirty="0"/>
              <a:t>」的時候可以使用這個方法</a:t>
            </a:r>
            <a:endParaRPr kumimoji="1" lang="en-US" altLang="zh-TW" dirty="0"/>
          </a:p>
          <a:p>
            <a:r>
              <a:rPr lang="en" altLang="zh-TW" dirty="0">
                <a:hlinkClick r:id="rId2"/>
              </a:rPr>
              <a:t>https://zh.wikipedia.org/wiki/%E8%92%99%E5%9C%B0%E5%8D%A1%E7%BE%85%E6%96%B9%E6%B3%95</a:t>
            </a:r>
            <a:endParaRPr lang="en" altLang="zh-TW" dirty="0"/>
          </a:p>
          <a:p>
            <a:r>
              <a:rPr lang="en" altLang="zh-TW" dirty="0">
                <a:hlinkClick r:id="rId3"/>
              </a:rPr>
              <a:t>https://zh.wikipedia.org/wiki/%E5%9C%86%E7%9A%84%E9%9D%A2%E7%A7%AF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C3A72FE-FB7F-D44A-B460-DA62A7142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6992" y="99438"/>
            <a:ext cx="2794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26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3730</TotalTime>
  <Words>1656</Words>
  <Application>Microsoft Macintosh PowerPoint</Application>
  <PresentationFormat>寬螢幕</PresentationFormat>
  <Paragraphs>127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17</vt:i4>
      </vt:variant>
    </vt:vector>
  </HeadingPairs>
  <TitlesOfParts>
    <vt:vector size="30" baseType="lpstr">
      <vt:lpstr>Microsoft JhengHei Light</vt:lpstr>
      <vt:lpstr>Microsoft YaHei Light</vt:lpstr>
      <vt:lpstr>PingFang SC Light</vt:lpstr>
      <vt:lpstr>PingFang TC Thin</vt:lpstr>
      <vt:lpstr>Source Han Sans TC Light</vt:lpstr>
      <vt:lpstr>Source Han Sans TW Light</vt:lpstr>
      <vt:lpstr>Source Han Sans TW Medium</vt:lpstr>
      <vt:lpstr>Source Han Sans TW Normal</vt:lpstr>
      <vt:lpstr>Arial</vt:lpstr>
      <vt:lpstr>Consolas</vt:lpstr>
      <vt:lpstr>Menlo</vt:lpstr>
      <vt:lpstr>Office 佈景主題</vt:lpstr>
      <vt:lpstr>1_Office 佈景主題</vt:lpstr>
      <vt:lpstr>作業四： pthread的建立和等待</vt:lpstr>
      <vt:lpstr>作業目標</vt:lpstr>
      <vt:lpstr>建立和等待thread</vt:lpstr>
      <vt:lpstr>建立和等待thread</vt:lpstr>
      <vt:lpstr>PowerPoint 簡報</vt:lpstr>
      <vt:lpstr>計算pi</vt:lpstr>
      <vt:lpstr>計算pi</vt:lpstr>
      <vt:lpstr>計算pi</vt:lpstr>
      <vt:lpstr>蒙特卡羅法(飛鏢逼近)</vt:lpstr>
      <vt:lpstr>計算pi的執行緒</vt:lpstr>
      <vt:lpstr>volatile的意義</vt:lpstr>
      <vt:lpstr>計算pi的主程式</vt:lpstr>
      <vt:lpstr>PowerPoint 簡報</vt:lpstr>
      <vt:lpstr>上下逼近法</vt:lpstr>
      <vt:lpstr>計算pi (上界線)</vt:lpstr>
      <vt:lpstr>計算pi (下界線)</vt:lpstr>
      <vt:lpstr>作業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獨孤派作業系統 main memory</dc:title>
  <dc:creator>習五 羅</dc:creator>
  <cp:lastModifiedBy>習五 羅</cp:lastModifiedBy>
  <cp:revision>63</cp:revision>
  <dcterms:created xsi:type="dcterms:W3CDTF">2018-12-19T10:35:55Z</dcterms:created>
  <dcterms:modified xsi:type="dcterms:W3CDTF">2020-10-08T07:53:25Z</dcterms:modified>
</cp:coreProperties>
</file>